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2"/>
  </p:notesMasterIdLst>
  <p:sldIdLst>
    <p:sldId id="285" r:id="rId5"/>
    <p:sldId id="286" r:id="rId6"/>
    <p:sldId id="294" r:id="rId7"/>
    <p:sldId id="298" r:id="rId8"/>
    <p:sldId id="302" r:id="rId9"/>
    <p:sldId id="291" r:id="rId10"/>
    <p:sldId id="295" r:id="rId11"/>
    <p:sldId id="299" r:id="rId12"/>
    <p:sldId id="303" r:id="rId13"/>
    <p:sldId id="292" r:id="rId14"/>
    <p:sldId id="296" r:id="rId15"/>
    <p:sldId id="300" r:id="rId16"/>
    <p:sldId id="304" r:id="rId17"/>
    <p:sldId id="293" r:id="rId18"/>
    <p:sldId id="297" r:id="rId19"/>
    <p:sldId id="301" r:id="rId20"/>
    <p:sldId id="305" r:id="rId21"/>
  </p:sldIdLst>
  <p:sldSz cx="9144000" cy="579755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26">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2" clrIdx="0">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266" autoAdjust="0"/>
    <p:restoredTop sz="95206" autoAdjust="0"/>
  </p:normalViewPr>
  <p:slideViewPr>
    <p:cSldViewPr snapToGrid="0" snapToObjects="1">
      <p:cViewPr varScale="1">
        <p:scale>
          <a:sx n="92" d="100"/>
          <a:sy n="92" d="100"/>
        </p:scale>
        <p:origin x="1661" y="72"/>
      </p:cViewPr>
      <p:guideLst>
        <p:guide orient="horz" pos="1826"/>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86FC78D0-F50C-A24C-BD26-8C8193C29A86}" type="datetimeFigureOut">
              <a:rPr lang="en-US" smtClean="0"/>
              <a:t>9/11/2025</a:t>
            </a:fld>
            <a:endParaRPr lang="en-US"/>
          </a:p>
        </p:txBody>
      </p:sp>
      <p:sp>
        <p:nvSpPr>
          <p:cNvPr id="4" name="Slide Image Placeholder 3"/>
          <p:cNvSpPr>
            <a:spLocks noGrp="1" noRot="1" noChangeAspect="1"/>
          </p:cNvSpPr>
          <p:nvPr>
            <p:ph type="sldImg" idx="2"/>
          </p:nvPr>
        </p:nvSpPr>
        <p:spPr>
          <a:xfrm>
            <a:off x="463550" y="744538"/>
            <a:ext cx="587057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60CF983-B28B-4943-AEB3-9A37140E802B}" type="slidenum">
              <a:rPr lang="en-US" smtClean="0"/>
              <a:t>‹#›</a:t>
            </a:fld>
            <a:endParaRPr lang="en-US"/>
          </a:p>
        </p:txBody>
      </p:sp>
    </p:spTree>
    <p:extLst>
      <p:ext uri="{BB962C8B-B14F-4D97-AF65-F5344CB8AC3E}">
        <p14:creationId xmlns:p14="http://schemas.microsoft.com/office/powerpoint/2010/main" val="127576861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a:t>
            </a:fld>
            <a:endParaRPr lang="en-US"/>
          </a:p>
        </p:txBody>
      </p:sp>
    </p:spTree>
    <p:extLst>
      <p:ext uri="{BB962C8B-B14F-4D97-AF65-F5344CB8AC3E}">
        <p14:creationId xmlns:p14="http://schemas.microsoft.com/office/powerpoint/2010/main" val="1259254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2</a:t>
            </a:fld>
            <a:endParaRPr lang="en-US"/>
          </a:p>
        </p:txBody>
      </p:sp>
    </p:spTree>
    <p:extLst>
      <p:ext uri="{BB962C8B-B14F-4D97-AF65-F5344CB8AC3E}">
        <p14:creationId xmlns:p14="http://schemas.microsoft.com/office/powerpoint/2010/main" val="798359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3</a:t>
            </a:fld>
            <a:endParaRPr lang="en-US"/>
          </a:p>
        </p:txBody>
      </p:sp>
    </p:spTree>
    <p:extLst>
      <p:ext uri="{BB962C8B-B14F-4D97-AF65-F5344CB8AC3E}">
        <p14:creationId xmlns:p14="http://schemas.microsoft.com/office/powerpoint/2010/main" val="1924619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4</a:t>
            </a:fld>
            <a:endParaRPr lang="en-US"/>
          </a:p>
        </p:txBody>
      </p:sp>
    </p:spTree>
    <p:extLst>
      <p:ext uri="{BB962C8B-B14F-4D97-AF65-F5344CB8AC3E}">
        <p14:creationId xmlns:p14="http://schemas.microsoft.com/office/powerpoint/2010/main" val="3647695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0C764-A2A8-8D43-8E48-8021EB251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80CAF6-150B-13F4-3A51-82182C20D8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316599-F999-6561-7366-2B0CE33FA4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D12688-F27E-710A-DF05-FF30DA48A589}"/>
              </a:ext>
            </a:extLst>
          </p:cNvPr>
          <p:cNvSpPr>
            <a:spLocks noGrp="1"/>
          </p:cNvSpPr>
          <p:nvPr>
            <p:ph type="sldNum" sz="quarter" idx="10"/>
          </p:nvPr>
        </p:nvSpPr>
        <p:spPr/>
        <p:txBody>
          <a:bodyPr/>
          <a:lstStyle/>
          <a:p>
            <a:fld id="{627660BF-971F-FC4A-844B-294B1613DFB4}" type="slidenum">
              <a:rPr lang="en-US" smtClean="0"/>
              <a:t>5</a:t>
            </a:fld>
            <a:endParaRPr lang="en-US"/>
          </a:p>
        </p:txBody>
      </p:sp>
    </p:spTree>
    <p:extLst>
      <p:ext uri="{BB962C8B-B14F-4D97-AF65-F5344CB8AC3E}">
        <p14:creationId xmlns:p14="http://schemas.microsoft.com/office/powerpoint/2010/main" val="1416148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6</a:t>
            </a:fld>
            <a:endParaRPr lang="en-US"/>
          </a:p>
        </p:txBody>
      </p:sp>
    </p:spTree>
    <p:extLst>
      <p:ext uri="{BB962C8B-B14F-4D97-AF65-F5344CB8AC3E}">
        <p14:creationId xmlns:p14="http://schemas.microsoft.com/office/powerpoint/2010/main" val="3965028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7</a:t>
            </a:fld>
            <a:endParaRPr lang="en-US"/>
          </a:p>
        </p:txBody>
      </p:sp>
    </p:spTree>
    <p:extLst>
      <p:ext uri="{BB962C8B-B14F-4D97-AF65-F5344CB8AC3E}">
        <p14:creationId xmlns:p14="http://schemas.microsoft.com/office/powerpoint/2010/main" val="187142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8</a:t>
            </a:fld>
            <a:endParaRPr lang="en-US"/>
          </a:p>
        </p:txBody>
      </p:sp>
    </p:spTree>
    <p:extLst>
      <p:ext uri="{BB962C8B-B14F-4D97-AF65-F5344CB8AC3E}">
        <p14:creationId xmlns:p14="http://schemas.microsoft.com/office/powerpoint/2010/main" val="80706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24F50-CBFB-35FF-21CB-B2D9904551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658F69-4D29-17CF-5BA3-188533CA6F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BD906-43F6-9E0E-CDC1-4C2CB304E5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A90B1-5BB2-3E63-EAA1-A3164F759C89}"/>
              </a:ext>
            </a:extLst>
          </p:cNvPr>
          <p:cNvSpPr>
            <a:spLocks noGrp="1"/>
          </p:cNvSpPr>
          <p:nvPr>
            <p:ph type="sldNum" sz="quarter" idx="10"/>
          </p:nvPr>
        </p:nvSpPr>
        <p:spPr/>
        <p:txBody>
          <a:bodyPr/>
          <a:lstStyle/>
          <a:p>
            <a:fld id="{627660BF-971F-FC4A-844B-294B1613DFB4}" type="slidenum">
              <a:rPr lang="en-US" smtClean="0"/>
              <a:t>9</a:t>
            </a:fld>
            <a:endParaRPr lang="en-US"/>
          </a:p>
        </p:txBody>
      </p:sp>
    </p:spTree>
    <p:extLst>
      <p:ext uri="{BB962C8B-B14F-4D97-AF65-F5344CB8AC3E}">
        <p14:creationId xmlns:p14="http://schemas.microsoft.com/office/powerpoint/2010/main" val="4193632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10</a:t>
            </a:fld>
            <a:endParaRPr lang="en-US"/>
          </a:p>
        </p:txBody>
      </p:sp>
    </p:spTree>
    <p:extLst>
      <p:ext uri="{BB962C8B-B14F-4D97-AF65-F5344CB8AC3E}">
        <p14:creationId xmlns:p14="http://schemas.microsoft.com/office/powerpoint/2010/main" val="35161371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11</a:t>
            </a:fld>
            <a:endParaRPr lang="en-US"/>
          </a:p>
        </p:txBody>
      </p:sp>
    </p:spTree>
    <p:extLst>
      <p:ext uri="{BB962C8B-B14F-4D97-AF65-F5344CB8AC3E}">
        <p14:creationId xmlns:p14="http://schemas.microsoft.com/office/powerpoint/2010/main" val="795048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12</a:t>
            </a:fld>
            <a:endParaRPr lang="en-US"/>
          </a:p>
        </p:txBody>
      </p:sp>
    </p:spTree>
    <p:extLst>
      <p:ext uri="{BB962C8B-B14F-4D97-AF65-F5344CB8AC3E}">
        <p14:creationId xmlns:p14="http://schemas.microsoft.com/office/powerpoint/2010/main" val="555384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B98FA-0D05-9C6A-A0F3-7874E1F04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2EA9B5-7197-9CE9-5225-4C00F4622F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FED64C-2014-D61D-209F-E4CAF65861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616395-8154-2068-7DC6-BDF3062B4172}"/>
              </a:ext>
            </a:extLst>
          </p:cNvPr>
          <p:cNvSpPr>
            <a:spLocks noGrp="1"/>
          </p:cNvSpPr>
          <p:nvPr>
            <p:ph type="sldNum" sz="quarter" idx="10"/>
          </p:nvPr>
        </p:nvSpPr>
        <p:spPr/>
        <p:txBody>
          <a:bodyPr/>
          <a:lstStyle/>
          <a:p>
            <a:fld id="{627660BF-971F-FC4A-844B-294B1613DFB4}" type="slidenum">
              <a:rPr lang="en-US" smtClean="0"/>
              <a:t>13</a:t>
            </a:fld>
            <a:endParaRPr lang="en-US"/>
          </a:p>
        </p:txBody>
      </p:sp>
    </p:spTree>
    <p:extLst>
      <p:ext uri="{BB962C8B-B14F-4D97-AF65-F5344CB8AC3E}">
        <p14:creationId xmlns:p14="http://schemas.microsoft.com/office/powerpoint/2010/main" val="3353973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14</a:t>
            </a:fld>
            <a:endParaRPr lang="en-US"/>
          </a:p>
        </p:txBody>
      </p:sp>
    </p:spTree>
    <p:extLst>
      <p:ext uri="{BB962C8B-B14F-4D97-AF65-F5344CB8AC3E}">
        <p14:creationId xmlns:p14="http://schemas.microsoft.com/office/powerpoint/2010/main" val="2424764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15</a:t>
            </a:fld>
            <a:endParaRPr lang="en-US"/>
          </a:p>
        </p:txBody>
      </p:sp>
    </p:spTree>
    <p:extLst>
      <p:ext uri="{BB962C8B-B14F-4D97-AF65-F5344CB8AC3E}">
        <p14:creationId xmlns:p14="http://schemas.microsoft.com/office/powerpoint/2010/main" val="3538841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7660BF-971F-FC4A-844B-294B1613DFB4}" type="slidenum">
              <a:rPr lang="en-US" smtClean="0"/>
              <a:t>16</a:t>
            </a:fld>
            <a:endParaRPr lang="en-US"/>
          </a:p>
        </p:txBody>
      </p:sp>
    </p:spTree>
    <p:extLst>
      <p:ext uri="{BB962C8B-B14F-4D97-AF65-F5344CB8AC3E}">
        <p14:creationId xmlns:p14="http://schemas.microsoft.com/office/powerpoint/2010/main" val="246522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6C8D8-E75B-313F-8F9F-B10D30DAC5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78A9F-1689-53AA-D285-95463B1E33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A42C10-564E-A0E0-C791-2844539C0F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7E729B-40EA-EED7-6C08-EA8CEB3E094E}"/>
              </a:ext>
            </a:extLst>
          </p:cNvPr>
          <p:cNvSpPr>
            <a:spLocks noGrp="1"/>
          </p:cNvSpPr>
          <p:nvPr>
            <p:ph type="sldNum" sz="quarter" idx="10"/>
          </p:nvPr>
        </p:nvSpPr>
        <p:spPr/>
        <p:txBody>
          <a:bodyPr/>
          <a:lstStyle/>
          <a:p>
            <a:fld id="{627660BF-971F-FC4A-844B-294B1613DFB4}" type="slidenum">
              <a:rPr lang="en-US" smtClean="0"/>
              <a:t>17</a:t>
            </a:fld>
            <a:endParaRPr lang="en-US"/>
          </a:p>
        </p:txBody>
      </p:sp>
    </p:spTree>
    <p:extLst>
      <p:ext uri="{BB962C8B-B14F-4D97-AF65-F5344CB8AC3E}">
        <p14:creationId xmlns:p14="http://schemas.microsoft.com/office/powerpoint/2010/main" val="2751929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0D193-178B-8D3A-145A-42A372C5E558}"/>
              </a:ext>
            </a:extLst>
          </p:cNvPr>
          <p:cNvSpPr>
            <a:spLocks noGrp="1"/>
          </p:cNvSpPr>
          <p:nvPr>
            <p:ph type="ctrTitle"/>
          </p:nvPr>
        </p:nvSpPr>
        <p:spPr>
          <a:xfrm>
            <a:off x="1143000" y="948813"/>
            <a:ext cx="6858000" cy="2018406"/>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4C9BA714-B451-6943-5FA5-8A9C56D81052}"/>
              </a:ext>
            </a:extLst>
          </p:cNvPr>
          <p:cNvSpPr>
            <a:spLocks noGrp="1"/>
          </p:cNvSpPr>
          <p:nvPr>
            <p:ph type="subTitle" idx="1"/>
          </p:nvPr>
        </p:nvSpPr>
        <p:spPr>
          <a:xfrm>
            <a:off x="1143000" y="3045056"/>
            <a:ext cx="6858000" cy="139973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20108CB-0075-EB56-D487-106DE1CFAB10}"/>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3659C8A4-EDFF-3C94-3C82-C7D58C79E6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8EED89-EF29-EAC0-4CDD-7E26ADF7F0AA}"/>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1865419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1B4E0-9B92-20A7-3C58-738129067AF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02351D2-AEB6-FD40-5917-550D940A717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2B1F62-8C56-8AC4-3D8E-2A65861475DB}"/>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3D2EB1B8-DEA2-1DB9-891F-9C5D6D93D3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4373DF-D519-BA2A-EE50-8FDEB2C38699}"/>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689106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793F1-EFBF-4055-5858-72BC12A21872}"/>
              </a:ext>
            </a:extLst>
          </p:cNvPr>
          <p:cNvSpPr>
            <a:spLocks noGrp="1"/>
          </p:cNvSpPr>
          <p:nvPr>
            <p:ph type="title"/>
          </p:nvPr>
        </p:nvSpPr>
        <p:spPr>
          <a:xfrm>
            <a:off x="623888" y="1445362"/>
            <a:ext cx="7886700" cy="2411619"/>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02A5524-98C8-2BF1-5383-D4DDCD19DB7F}"/>
              </a:ext>
            </a:extLst>
          </p:cNvPr>
          <p:cNvSpPr>
            <a:spLocks noGrp="1"/>
          </p:cNvSpPr>
          <p:nvPr>
            <p:ph type="body" idx="1"/>
          </p:nvPr>
        </p:nvSpPr>
        <p:spPr>
          <a:xfrm>
            <a:off x="623888" y="3879796"/>
            <a:ext cx="7886700" cy="1268214"/>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BAB47A0-1EBC-CA1D-B6D2-0FE696BC9E46}"/>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DAB1D3FB-0307-0A05-E7B1-28863E8780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43C066-F63C-EB18-9859-42C89AD78836}"/>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1499515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7A3DF-1A3B-B1DB-35DA-1A0C2F87199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9990EA9-5C60-351D-534D-65FADB445C98}"/>
              </a:ext>
            </a:extLst>
          </p:cNvPr>
          <p:cNvSpPr>
            <a:spLocks noGrp="1"/>
          </p:cNvSpPr>
          <p:nvPr>
            <p:ph sz="half" idx="1"/>
          </p:nvPr>
        </p:nvSpPr>
        <p:spPr>
          <a:xfrm>
            <a:off x="628650" y="1543329"/>
            <a:ext cx="3886200" cy="367849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5FC5CE8-A94A-D3E8-D61A-A829EE6F67A1}"/>
              </a:ext>
            </a:extLst>
          </p:cNvPr>
          <p:cNvSpPr>
            <a:spLocks noGrp="1"/>
          </p:cNvSpPr>
          <p:nvPr>
            <p:ph sz="half" idx="2"/>
          </p:nvPr>
        </p:nvSpPr>
        <p:spPr>
          <a:xfrm>
            <a:off x="4629150" y="1543329"/>
            <a:ext cx="3886200" cy="367849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0F32C84-3E54-272A-A32B-1D0FC5FE3C76}"/>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6" name="Footer Placeholder 5">
            <a:extLst>
              <a:ext uri="{FF2B5EF4-FFF2-40B4-BE49-F238E27FC236}">
                <a16:creationId xmlns:a16="http://schemas.microsoft.com/office/drawing/2014/main" id="{B0A4F568-BE90-BFF9-4804-5AACBFC123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293F0A-9182-C713-01B7-6F0552F7E824}"/>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4105197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59BC6-3DBF-2D2A-E564-B29C504EFC6D}"/>
              </a:ext>
            </a:extLst>
          </p:cNvPr>
          <p:cNvSpPr>
            <a:spLocks noGrp="1"/>
          </p:cNvSpPr>
          <p:nvPr>
            <p:ph type="title"/>
          </p:nvPr>
        </p:nvSpPr>
        <p:spPr>
          <a:xfrm>
            <a:off x="629841" y="308666"/>
            <a:ext cx="7886700" cy="1120592"/>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B5BA1A5-31ED-4E39-8401-C991A53A6F27}"/>
              </a:ext>
            </a:extLst>
          </p:cNvPr>
          <p:cNvSpPr>
            <a:spLocks noGrp="1"/>
          </p:cNvSpPr>
          <p:nvPr>
            <p:ph type="body" idx="1"/>
          </p:nvPr>
        </p:nvSpPr>
        <p:spPr>
          <a:xfrm>
            <a:off x="629842" y="1421205"/>
            <a:ext cx="3868340" cy="696511"/>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2EEDC919-4E57-8F59-BA3A-22A1915553FD}"/>
              </a:ext>
            </a:extLst>
          </p:cNvPr>
          <p:cNvSpPr>
            <a:spLocks noGrp="1"/>
          </p:cNvSpPr>
          <p:nvPr>
            <p:ph sz="half" idx="2"/>
          </p:nvPr>
        </p:nvSpPr>
        <p:spPr>
          <a:xfrm>
            <a:off x="629842" y="2117716"/>
            <a:ext cx="3868340" cy="311484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9F31DC2-8A6E-FAD9-44AC-C6350702856D}"/>
              </a:ext>
            </a:extLst>
          </p:cNvPr>
          <p:cNvSpPr>
            <a:spLocks noGrp="1"/>
          </p:cNvSpPr>
          <p:nvPr>
            <p:ph type="body" sz="quarter" idx="3"/>
          </p:nvPr>
        </p:nvSpPr>
        <p:spPr>
          <a:xfrm>
            <a:off x="4629150" y="1421205"/>
            <a:ext cx="3887391" cy="696511"/>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5DEE8C14-A43E-1147-6871-27B33FD6841A}"/>
              </a:ext>
            </a:extLst>
          </p:cNvPr>
          <p:cNvSpPr>
            <a:spLocks noGrp="1"/>
          </p:cNvSpPr>
          <p:nvPr>
            <p:ph sz="quarter" idx="4"/>
          </p:nvPr>
        </p:nvSpPr>
        <p:spPr>
          <a:xfrm>
            <a:off x="4629150" y="2117716"/>
            <a:ext cx="3887391" cy="311484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B550A77-86A8-CB01-F38F-3542B728F87F}"/>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8" name="Footer Placeholder 7">
            <a:extLst>
              <a:ext uri="{FF2B5EF4-FFF2-40B4-BE49-F238E27FC236}">
                <a16:creationId xmlns:a16="http://schemas.microsoft.com/office/drawing/2014/main" id="{6D872941-C6C7-F9D6-57E0-E34D76F5430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F451243-DC12-7C19-656D-2A294ADE4E69}"/>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3005875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FF474-823E-0A2C-FE77-1CF85EAEB38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3FADEDE-972D-31AF-3621-83583C93D7A8}"/>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4" name="Footer Placeholder 3">
            <a:extLst>
              <a:ext uri="{FF2B5EF4-FFF2-40B4-BE49-F238E27FC236}">
                <a16:creationId xmlns:a16="http://schemas.microsoft.com/office/drawing/2014/main" id="{F081EDE7-CEBC-D6C9-18C7-77490B5A06A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F59C884-5A5B-6A51-6110-14A8B2DFEB24}"/>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1398171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DCC9BF-078F-5406-0114-2BF9257ED3F8}"/>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3" name="Footer Placeholder 2">
            <a:extLst>
              <a:ext uri="{FF2B5EF4-FFF2-40B4-BE49-F238E27FC236}">
                <a16:creationId xmlns:a16="http://schemas.microsoft.com/office/drawing/2014/main" id="{243B99C6-B25B-132C-6BBE-39236F419A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0EAB00-622F-1E76-28F0-EBFB1ABBBCE2}"/>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3928813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F6A66-829F-569D-4FC5-10673ACE6A75}"/>
              </a:ext>
            </a:extLst>
          </p:cNvPr>
          <p:cNvSpPr>
            <a:spLocks noGrp="1"/>
          </p:cNvSpPr>
          <p:nvPr>
            <p:ph type="title"/>
          </p:nvPr>
        </p:nvSpPr>
        <p:spPr>
          <a:xfrm>
            <a:off x="629841" y="386503"/>
            <a:ext cx="2949178" cy="1352762"/>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F615ADE-BA19-805B-C776-C941E3F3C796}"/>
              </a:ext>
            </a:extLst>
          </p:cNvPr>
          <p:cNvSpPr>
            <a:spLocks noGrp="1"/>
          </p:cNvSpPr>
          <p:nvPr>
            <p:ph idx="1"/>
          </p:nvPr>
        </p:nvSpPr>
        <p:spPr>
          <a:xfrm>
            <a:off x="3887391" y="834740"/>
            <a:ext cx="4629150" cy="4120018"/>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385387A-154B-7B64-2A17-ED04FDE97814}"/>
              </a:ext>
            </a:extLst>
          </p:cNvPr>
          <p:cNvSpPr>
            <a:spLocks noGrp="1"/>
          </p:cNvSpPr>
          <p:nvPr>
            <p:ph type="body" sz="half" idx="2"/>
          </p:nvPr>
        </p:nvSpPr>
        <p:spPr>
          <a:xfrm>
            <a:off x="629841" y="1739265"/>
            <a:ext cx="2949178" cy="322220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BEF7B19E-DA98-91C2-6BAA-A21DA52A558F}"/>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6" name="Footer Placeholder 5">
            <a:extLst>
              <a:ext uri="{FF2B5EF4-FFF2-40B4-BE49-F238E27FC236}">
                <a16:creationId xmlns:a16="http://schemas.microsoft.com/office/drawing/2014/main" id="{EC70C334-58B5-1338-BC94-7D2ACFADE2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AEB36F-69E1-5330-6CD8-A9BD310BEF1A}"/>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1797944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39ADA-32EA-4B3A-96D1-A7641358ACD0}"/>
              </a:ext>
            </a:extLst>
          </p:cNvPr>
          <p:cNvSpPr>
            <a:spLocks noGrp="1"/>
          </p:cNvSpPr>
          <p:nvPr>
            <p:ph type="title"/>
          </p:nvPr>
        </p:nvSpPr>
        <p:spPr>
          <a:xfrm>
            <a:off x="629841" y="386503"/>
            <a:ext cx="2949178" cy="1352762"/>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F3C355B-F41E-01DC-6E8D-3830C2FE2C26}"/>
              </a:ext>
            </a:extLst>
          </p:cNvPr>
          <p:cNvSpPr>
            <a:spLocks noGrp="1"/>
          </p:cNvSpPr>
          <p:nvPr>
            <p:ph type="pic" idx="1"/>
          </p:nvPr>
        </p:nvSpPr>
        <p:spPr>
          <a:xfrm>
            <a:off x="3887391" y="834740"/>
            <a:ext cx="4629150" cy="4120018"/>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CC670F37-4FDA-2C29-8EB7-A75B990C8583}"/>
              </a:ext>
            </a:extLst>
          </p:cNvPr>
          <p:cNvSpPr>
            <a:spLocks noGrp="1"/>
          </p:cNvSpPr>
          <p:nvPr>
            <p:ph type="body" sz="half" idx="2"/>
          </p:nvPr>
        </p:nvSpPr>
        <p:spPr>
          <a:xfrm>
            <a:off x="629841" y="1739265"/>
            <a:ext cx="2949178" cy="322220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173A8A14-F1AD-A3DB-E94A-5970DC202A1C}"/>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6" name="Footer Placeholder 5">
            <a:extLst>
              <a:ext uri="{FF2B5EF4-FFF2-40B4-BE49-F238E27FC236}">
                <a16:creationId xmlns:a16="http://schemas.microsoft.com/office/drawing/2014/main" id="{9EE97829-7471-797F-1705-4E00B2C751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EA46D4-F411-8128-0A0A-4378C04BA417}"/>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2889904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BDD33-9BA4-DEE7-8AD9-3CC6167271C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3F393A-392B-8C76-9D0E-9725FF73DC5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F5C91E9-1ABA-1B99-ACD5-DB526CE31348}"/>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03DB7C5C-35D9-37C4-5E5A-4371DF855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83F377-6159-5533-B972-C7E6FDD7504D}"/>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2433981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1AEDD1-99AA-D7A9-E64C-806F804E46C6}"/>
              </a:ext>
            </a:extLst>
          </p:cNvPr>
          <p:cNvSpPr>
            <a:spLocks noGrp="1"/>
          </p:cNvSpPr>
          <p:nvPr>
            <p:ph type="title" orient="vert"/>
          </p:nvPr>
        </p:nvSpPr>
        <p:spPr>
          <a:xfrm>
            <a:off x="6543675" y="308666"/>
            <a:ext cx="1971675" cy="4913156"/>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25046B8-035F-99DB-165E-8F48F08F834A}"/>
              </a:ext>
            </a:extLst>
          </p:cNvPr>
          <p:cNvSpPr>
            <a:spLocks noGrp="1"/>
          </p:cNvSpPr>
          <p:nvPr>
            <p:ph type="body" orient="vert" idx="1"/>
          </p:nvPr>
        </p:nvSpPr>
        <p:spPr>
          <a:xfrm>
            <a:off x="628650" y="308666"/>
            <a:ext cx="5800725" cy="4913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98E0D7-B638-59FD-6C63-A7A52F53E3B0}"/>
              </a:ext>
            </a:extLst>
          </p:cNvPr>
          <p:cNvSpPr>
            <a:spLocks noGrp="1"/>
          </p:cNvSpPr>
          <p:nvPr>
            <p:ph type="dt" sz="half" idx="10"/>
          </p:nvPr>
        </p:nvSpPr>
        <p:spPr/>
        <p:txBody>
          <a:body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BF40BA46-C8B8-6AD2-A78F-9C53B25CFD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2BE89E-75D4-80A1-2996-8E5083070F03}"/>
              </a:ext>
            </a:extLst>
          </p:cNvPr>
          <p:cNvSpPr>
            <a:spLocks noGrp="1"/>
          </p:cNvSpPr>
          <p:nvPr>
            <p:ph type="sldNum" sz="quarter" idx="12"/>
          </p:nvPr>
        </p:nvSpPr>
        <p:spPr/>
        <p:txBody>
          <a:bodyPr/>
          <a:lstStyle/>
          <a:p>
            <a:fld id="{E8089337-4273-FA48-A068-8402E5BCD649}" type="slidenum">
              <a:rPr lang="en-US" smtClean="0"/>
              <a:t>‹#›</a:t>
            </a:fld>
            <a:endParaRPr lang="en-US"/>
          </a:p>
        </p:txBody>
      </p:sp>
    </p:spTree>
    <p:extLst>
      <p:ext uri="{BB962C8B-B14F-4D97-AF65-F5344CB8AC3E}">
        <p14:creationId xmlns:p14="http://schemas.microsoft.com/office/powerpoint/2010/main" val="4179467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F69972-4791-53EB-4E07-0E3F789984E1}"/>
              </a:ext>
            </a:extLst>
          </p:cNvPr>
          <p:cNvSpPr>
            <a:spLocks noGrp="1"/>
          </p:cNvSpPr>
          <p:nvPr>
            <p:ph type="title"/>
          </p:nvPr>
        </p:nvSpPr>
        <p:spPr>
          <a:xfrm>
            <a:off x="628650" y="308666"/>
            <a:ext cx="7886700" cy="112059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1CD811-41A5-23AB-9784-DEF507DCD25A}"/>
              </a:ext>
            </a:extLst>
          </p:cNvPr>
          <p:cNvSpPr>
            <a:spLocks noGrp="1"/>
          </p:cNvSpPr>
          <p:nvPr>
            <p:ph type="body" idx="1"/>
          </p:nvPr>
        </p:nvSpPr>
        <p:spPr>
          <a:xfrm>
            <a:off x="628650" y="1543329"/>
            <a:ext cx="7886700" cy="36784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43E9B7-2469-551D-ED77-74E7659C9DC4}"/>
              </a:ext>
            </a:extLst>
          </p:cNvPr>
          <p:cNvSpPr>
            <a:spLocks noGrp="1"/>
          </p:cNvSpPr>
          <p:nvPr>
            <p:ph type="dt" sz="half" idx="2"/>
          </p:nvPr>
        </p:nvSpPr>
        <p:spPr>
          <a:xfrm>
            <a:off x="628650" y="5373470"/>
            <a:ext cx="2057400" cy="308666"/>
          </a:xfrm>
          <a:prstGeom prst="rect">
            <a:avLst/>
          </a:prstGeom>
        </p:spPr>
        <p:txBody>
          <a:bodyPr vert="horz" lIns="91440" tIns="45720" rIns="91440" bIns="45720" rtlCol="0" anchor="ctr"/>
          <a:lstStyle>
            <a:lvl1pPr algn="l">
              <a:defRPr sz="900">
                <a:solidFill>
                  <a:schemeClr val="tx1">
                    <a:tint val="75000"/>
                  </a:schemeClr>
                </a:solidFill>
              </a:defRPr>
            </a:lvl1pPr>
          </a:lstStyle>
          <a:p>
            <a:fld id="{FECF7AD9-2910-3940-9DA3-36869C2B3C1F}" type="datetimeFigureOut">
              <a:rPr lang="en-US" smtClean="0"/>
              <a:t>9/11/2025</a:t>
            </a:fld>
            <a:endParaRPr lang="en-US"/>
          </a:p>
        </p:txBody>
      </p:sp>
      <p:sp>
        <p:nvSpPr>
          <p:cNvPr id="5" name="Footer Placeholder 4">
            <a:extLst>
              <a:ext uri="{FF2B5EF4-FFF2-40B4-BE49-F238E27FC236}">
                <a16:creationId xmlns:a16="http://schemas.microsoft.com/office/drawing/2014/main" id="{CE30109B-3BCE-3250-D7C7-D9233FCF4F65}"/>
              </a:ext>
            </a:extLst>
          </p:cNvPr>
          <p:cNvSpPr>
            <a:spLocks noGrp="1"/>
          </p:cNvSpPr>
          <p:nvPr>
            <p:ph type="ftr" sz="quarter" idx="3"/>
          </p:nvPr>
        </p:nvSpPr>
        <p:spPr>
          <a:xfrm>
            <a:off x="3028950" y="5373470"/>
            <a:ext cx="3086100" cy="308666"/>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5B0CEC-7288-8137-8B2E-8A0A4E6614BD}"/>
              </a:ext>
            </a:extLst>
          </p:cNvPr>
          <p:cNvSpPr>
            <a:spLocks noGrp="1"/>
          </p:cNvSpPr>
          <p:nvPr>
            <p:ph type="sldNum" sz="quarter" idx="4"/>
          </p:nvPr>
        </p:nvSpPr>
        <p:spPr>
          <a:xfrm>
            <a:off x="6457950" y="5373470"/>
            <a:ext cx="2057400" cy="308666"/>
          </a:xfrm>
          <a:prstGeom prst="rect">
            <a:avLst/>
          </a:prstGeom>
        </p:spPr>
        <p:txBody>
          <a:bodyPr vert="horz" lIns="91440" tIns="45720" rIns="91440" bIns="45720" rtlCol="0" anchor="ctr"/>
          <a:lstStyle>
            <a:lvl1pPr algn="r">
              <a:defRPr sz="900">
                <a:solidFill>
                  <a:schemeClr val="tx1">
                    <a:tint val="75000"/>
                  </a:schemeClr>
                </a:solidFill>
              </a:defRPr>
            </a:lvl1pPr>
          </a:lstStyle>
          <a:p>
            <a:fld id="{E8089337-4273-FA48-A068-8402E5BCD649}" type="slidenum">
              <a:rPr lang="en-US" smtClean="0"/>
              <a:t>‹#›</a:t>
            </a:fld>
            <a:endParaRPr lang="en-US"/>
          </a:p>
        </p:txBody>
      </p:sp>
    </p:spTree>
    <p:extLst>
      <p:ext uri="{BB962C8B-B14F-4D97-AF65-F5344CB8AC3E}">
        <p14:creationId xmlns:p14="http://schemas.microsoft.com/office/powerpoint/2010/main" val="42850773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sp>
        <p:nvSpPr>
          <p:cNvPr id="7" name="Content Placeholder 6">
            <a:extLst>
              <a:ext uri="{FF2B5EF4-FFF2-40B4-BE49-F238E27FC236}">
                <a16:creationId xmlns:a16="http://schemas.microsoft.com/office/drawing/2014/main" id="{2E37DE64-62EC-044F-A32D-0CC950C7DB66}"/>
              </a:ext>
            </a:extLst>
          </p:cNvPr>
          <p:cNvSpPr>
            <a:spLocks noGrp="1"/>
          </p:cNvSpPr>
          <p:nvPr>
            <p:ph idx="1"/>
          </p:nvPr>
        </p:nvSpPr>
        <p:spPr>
          <a:xfrm>
            <a:off x="260253" y="914399"/>
            <a:ext cx="8588326" cy="4405745"/>
          </a:xfrm>
        </p:spPr>
        <p:txBody>
          <a:bodyPr>
            <a:normAutofit/>
          </a:bodyPr>
          <a:lstStyle/>
          <a:p>
            <a:endParaRPr lang="en-US" dirty="0"/>
          </a:p>
          <a:p>
            <a:endParaRPr lang="en-US" dirty="0"/>
          </a:p>
          <a:p>
            <a:endParaRPr lang="en-US" dirty="0"/>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54385" y="4621874"/>
            <a:ext cx="758217" cy="633183"/>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87037"/>
            <a:ext cx="8588326" cy="1292662"/>
          </a:xfrm>
          <a:prstGeom prst="rect">
            <a:avLst/>
          </a:prstGeom>
          <a:noFill/>
          <a:ln w="38100">
            <a:solidFill>
              <a:schemeClr val="accent1">
                <a:lumMod val="75000"/>
              </a:schemeClr>
            </a:solidFill>
          </a:ln>
        </p:spPr>
        <p:txBody>
          <a:bodyPr wrap="square" rtlCol="0">
            <a:spAutoFit/>
          </a:bodyPr>
          <a:lstStyle/>
          <a:p>
            <a:r>
              <a:rPr lang="en-GB" b="1" dirty="0">
                <a:solidFill>
                  <a:srgbClr val="002060"/>
                </a:solidFill>
              </a:rPr>
              <a:t>Vision</a:t>
            </a:r>
          </a:p>
          <a:p>
            <a:r>
              <a:rPr lang="en-GB" sz="1200" b="1" dirty="0"/>
              <a:t>At Transform we believe that ‘Every adult is ambitious for all children’.</a:t>
            </a:r>
          </a:p>
          <a:p>
            <a:r>
              <a:rPr lang="en-GB" sz="1200" dirty="0"/>
              <a:t>There is a collective expectation, at Transform, that all schools are ambitious for all children.  They therefore receive their entitlement to a high quality education, one that is appropriate to and meets their individual needs, promotes high standards and enables children to fulfil their potential. Each child’s provision should enable them to achieve their best and become confident individuals living rewarding lives.  </a:t>
            </a:r>
          </a:p>
        </p:txBody>
      </p:sp>
      <p:sp>
        <p:nvSpPr>
          <p:cNvPr id="10" name="TextBox 9"/>
          <p:cNvSpPr txBox="1"/>
          <p:nvPr/>
        </p:nvSpPr>
        <p:spPr>
          <a:xfrm>
            <a:off x="6744943" y="2584452"/>
            <a:ext cx="1895717" cy="1477328"/>
          </a:xfrm>
          <a:prstGeom prst="rect">
            <a:avLst/>
          </a:prstGeom>
          <a:noFill/>
          <a:ln w="28575">
            <a:solidFill>
              <a:srgbClr val="0070C0"/>
            </a:solidFill>
          </a:ln>
        </p:spPr>
        <p:txBody>
          <a:bodyPr wrap="square" rtlCol="0">
            <a:spAutoFit/>
          </a:bodyPr>
          <a:lstStyle/>
          <a:p>
            <a:r>
              <a:rPr lang="en-GB" b="1" dirty="0"/>
              <a:t>Transform Values</a:t>
            </a:r>
          </a:p>
          <a:p>
            <a:pPr algn="ctr"/>
            <a:r>
              <a:rPr lang="en-GB" dirty="0">
                <a:solidFill>
                  <a:srgbClr val="0070C0"/>
                </a:solidFill>
              </a:rPr>
              <a:t>Equity</a:t>
            </a:r>
          </a:p>
          <a:p>
            <a:pPr algn="ctr"/>
            <a:r>
              <a:rPr lang="en-GB" dirty="0">
                <a:solidFill>
                  <a:srgbClr val="0070C0"/>
                </a:solidFill>
              </a:rPr>
              <a:t>Creativity</a:t>
            </a:r>
          </a:p>
          <a:p>
            <a:pPr algn="ctr"/>
            <a:r>
              <a:rPr lang="en-GB" dirty="0">
                <a:solidFill>
                  <a:srgbClr val="0070C0"/>
                </a:solidFill>
              </a:rPr>
              <a:t>Kindness</a:t>
            </a:r>
          </a:p>
          <a:p>
            <a:pPr algn="ctr"/>
            <a:r>
              <a:rPr lang="en-GB" dirty="0">
                <a:solidFill>
                  <a:srgbClr val="0070C0"/>
                </a:solidFill>
              </a:rPr>
              <a:t>Respect</a:t>
            </a:r>
          </a:p>
        </p:txBody>
      </p:sp>
      <p:pic>
        <p:nvPicPr>
          <p:cNvPr id="11" name="Picture 10">
            <a:extLst>
              <a:ext uri="{FF2B5EF4-FFF2-40B4-BE49-F238E27FC236}">
                <a16:creationId xmlns:a16="http://schemas.microsoft.com/office/drawing/2014/main" id="{8750196B-52D8-95A3-AA56-97EAD9E686C2}"/>
              </a:ext>
            </a:extLst>
          </p:cNvPr>
          <p:cNvPicPr>
            <a:picLocks noChangeAspect="1"/>
          </p:cNvPicPr>
          <p:nvPr/>
        </p:nvPicPr>
        <p:blipFill>
          <a:blip r:embed="rId5"/>
          <a:stretch>
            <a:fillRect/>
          </a:stretch>
        </p:blipFill>
        <p:spPr>
          <a:xfrm>
            <a:off x="417017" y="2637672"/>
            <a:ext cx="6096528" cy="2682472"/>
          </a:xfrm>
          <a:prstGeom prst="rect">
            <a:avLst/>
          </a:prstGeom>
        </p:spPr>
      </p:pic>
      <p:sp>
        <p:nvSpPr>
          <p:cNvPr id="9" name="TextBox 8"/>
          <p:cNvSpPr txBox="1"/>
          <p:nvPr/>
        </p:nvSpPr>
        <p:spPr>
          <a:xfrm>
            <a:off x="260253" y="2337566"/>
            <a:ext cx="2364444" cy="646331"/>
          </a:xfrm>
          <a:prstGeom prst="rect">
            <a:avLst/>
          </a:prstGeom>
          <a:noFill/>
        </p:spPr>
        <p:txBody>
          <a:bodyPr wrap="square" rtlCol="0">
            <a:spAutoFit/>
          </a:bodyPr>
          <a:lstStyle/>
          <a:p>
            <a:r>
              <a:rPr lang="en-GB" b="1" dirty="0"/>
              <a:t>Transform Trust Inclusion Pyramid</a:t>
            </a:r>
          </a:p>
        </p:txBody>
      </p:sp>
    </p:spTree>
    <p:extLst>
      <p:ext uri="{BB962C8B-B14F-4D97-AF65-F5344CB8AC3E}">
        <p14:creationId xmlns:p14="http://schemas.microsoft.com/office/powerpoint/2010/main" val="316374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038169" cy="369332"/>
          </a:xfrm>
          <a:prstGeom prst="rect">
            <a:avLst/>
          </a:prstGeom>
          <a:noFill/>
        </p:spPr>
        <p:txBody>
          <a:bodyPr wrap="square" rtlCol="0">
            <a:spAutoFit/>
          </a:bodyPr>
          <a:lstStyle/>
          <a:p>
            <a:r>
              <a:rPr lang="en-GB" b="1" dirty="0"/>
              <a:t>Objective 1: To promote good attendance for all.</a:t>
            </a:r>
          </a:p>
        </p:txBody>
      </p:sp>
      <p:sp>
        <p:nvSpPr>
          <p:cNvPr id="9" name="TextBox 8"/>
          <p:cNvSpPr txBox="1"/>
          <p:nvPr/>
        </p:nvSpPr>
        <p:spPr>
          <a:xfrm>
            <a:off x="260253" y="1366253"/>
            <a:ext cx="8736036" cy="861774"/>
          </a:xfrm>
          <a:prstGeom prst="rect">
            <a:avLst/>
          </a:prstGeom>
          <a:noFill/>
        </p:spPr>
        <p:txBody>
          <a:bodyPr wrap="square" rtlCol="0">
            <a:spAutoFit/>
          </a:bodyPr>
          <a:lstStyle/>
          <a:p>
            <a:r>
              <a:rPr lang="en-GB" sz="1400" b="1" dirty="0">
                <a:solidFill>
                  <a:srgbClr val="0070C0"/>
                </a:solidFill>
              </a:rPr>
              <a:t>Why is this a priority?</a:t>
            </a:r>
          </a:p>
          <a:p>
            <a:r>
              <a:rPr lang="en-GB" sz="1200" dirty="0"/>
              <a:t>Attendance is, currently, high on the national agenda.  Dame Rachel De Souza, Children’s Commissioner, has set a target of 100% attendance for all.  There are significant groups of children who have poor attendance and these include children with SEND and/or disadvantaged.  Children can only benefit from a schools inclusive culture and ethos if they have good attendance.</a:t>
            </a:r>
          </a:p>
        </p:txBody>
      </p:sp>
      <p:sp>
        <p:nvSpPr>
          <p:cNvPr id="10" name="TextBox 9"/>
          <p:cNvSpPr txBox="1"/>
          <p:nvPr/>
        </p:nvSpPr>
        <p:spPr>
          <a:xfrm>
            <a:off x="260253" y="2284993"/>
            <a:ext cx="4620357" cy="1231106"/>
          </a:xfrm>
          <a:prstGeom prst="rect">
            <a:avLst/>
          </a:prstGeom>
          <a:noFill/>
        </p:spPr>
        <p:txBody>
          <a:bodyPr wrap="square" rtlCol="0">
            <a:spAutoFit/>
          </a:bodyPr>
          <a:lstStyle/>
          <a:p>
            <a:r>
              <a:rPr lang="en-GB" sz="1400" b="1" dirty="0">
                <a:solidFill>
                  <a:srgbClr val="0070C0"/>
                </a:solidFill>
              </a:rPr>
              <a:t>Success Criteria</a:t>
            </a:r>
          </a:p>
          <a:p>
            <a:pPr marL="285750" indent="-285750">
              <a:buFont typeface="Arial" panose="020B0604020202020204" pitchFamily="34" charset="0"/>
              <a:buChar char="•"/>
            </a:pPr>
            <a:r>
              <a:rPr lang="en-GB" sz="1200" dirty="0"/>
              <a:t>Attendance will be inline with or better than national.</a:t>
            </a:r>
          </a:p>
          <a:p>
            <a:pPr marL="285750" indent="-285750">
              <a:buFont typeface="Arial" panose="020B0604020202020204" pitchFamily="34" charset="0"/>
              <a:buChar char="•"/>
            </a:pPr>
            <a:r>
              <a:rPr lang="en-GB" sz="1200" dirty="0"/>
              <a:t>Severe (SPAs) and Persistent Absence (PAs) will be inline or better than national.</a:t>
            </a:r>
          </a:p>
          <a:p>
            <a:pPr marL="285750" indent="-285750">
              <a:buFont typeface="Arial" panose="020B0604020202020204" pitchFamily="34" charset="0"/>
              <a:buChar char="•"/>
            </a:pPr>
            <a:r>
              <a:rPr lang="en-GB" sz="1200" dirty="0"/>
              <a:t>There will be no children on a reduced timetable.</a:t>
            </a:r>
          </a:p>
          <a:p>
            <a:pPr marL="285750" indent="-285750">
              <a:buFont typeface="Arial" panose="020B0604020202020204" pitchFamily="34" charset="0"/>
              <a:buChar char="•"/>
            </a:pPr>
            <a:r>
              <a:rPr lang="en-GB" sz="1200" dirty="0"/>
              <a:t>There will be a continued reduction in suspensions and exclusions.</a:t>
            </a:r>
          </a:p>
        </p:txBody>
      </p:sp>
      <p:sp>
        <p:nvSpPr>
          <p:cNvPr id="11" name="TextBox 10"/>
          <p:cNvSpPr txBox="1"/>
          <p:nvPr/>
        </p:nvSpPr>
        <p:spPr>
          <a:xfrm>
            <a:off x="4994910" y="2233068"/>
            <a:ext cx="3783330" cy="1231106"/>
          </a:xfrm>
          <a:prstGeom prst="rect">
            <a:avLst/>
          </a:prstGeom>
          <a:noFill/>
        </p:spPr>
        <p:txBody>
          <a:bodyPr wrap="square" rtlCol="0">
            <a:spAutoFit/>
          </a:bodyPr>
          <a:lstStyle/>
          <a:p>
            <a:r>
              <a:rPr lang="en-GB" sz="1400" b="1" dirty="0">
                <a:solidFill>
                  <a:srgbClr val="0070C0"/>
                </a:solidFill>
              </a:rPr>
              <a:t>Who will make this happen?</a:t>
            </a:r>
          </a:p>
          <a:p>
            <a:pPr marL="285750" indent="-285750">
              <a:buFont typeface="Arial" panose="020B0604020202020204" pitchFamily="34" charset="0"/>
              <a:buChar char="•"/>
            </a:pPr>
            <a:r>
              <a:rPr lang="en-GB" sz="1200" dirty="0"/>
              <a:t>Transform Trust Guardians</a:t>
            </a:r>
          </a:p>
          <a:p>
            <a:pPr marL="285750" indent="-285750">
              <a:buFont typeface="Arial" panose="020B0604020202020204" pitchFamily="34" charset="0"/>
              <a:buChar char="•"/>
            </a:pPr>
            <a:r>
              <a:rPr lang="en-GB" sz="1200" dirty="0"/>
              <a:t>School Senior Leadership Teams</a:t>
            </a:r>
          </a:p>
          <a:p>
            <a:pPr marL="285750" indent="-285750">
              <a:buFont typeface="Arial" panose="020B0604020202020204" pitchFamily="34" charset="0"/>
              <a:buChar char="•"/>
            </a:pPr>
            <a:r>
              <a:rPr lang="en-GB" sz="1200" dirty="0"/>
              <a:t>Designated Senior leader for attendance</a:t>
            </a:r>
          </a:p>
          <a:p>
            <a:pPr marL="285750" indent="-285750">
              <a:buFont typeface="Arial" panose="020B0604020202020204" pitchFamily="34" charset="0"/>
              <a:buChar char="•"/>
            </a:pPr>
            <a:r>
              <a:rPr lang="en-GB" sz="1200" dirty="0"/>
              <a:t>All school staff</a:t>
            </a:r>
          </a:p>
          <a:p>
            <a:pPr marL="285750" indent="-285750">
              <a:buFont typeface="Arial" panose="020B0604020202020204" pitchFamily="34" charset="0"/>
              <a:buChar char="•"/>
            </a:pPr>
            <a:r>
              <a:rPr lang="en-GB" sz="1200" dirty="0"/>
              <a:t>Parents/carers and children</a:t>
            </a:r>
          </a:p>
        </p:txBody>
      </p:sp>
      <p:graphicFrame>
        <p:nvGraphicFramePr>
          <p:cNvPr id="14" name="Table 13"/>
          <p:cNvGraphicFramePr>
            <a:graphicFrameLocks noGrp="1"/>
          </p:cNvGraphicFramePr>
          <p:nvPr>
            <p:extLst>
              <p:ext uri="{D42A27DB-BD31-4B8C-83A1-F6EECF244321}">
                <p14:modId xmlns:p14="http://schemas.microsoft.com/office/powerpoint/2010/main" val="3662139536"/>
              </p:ext>
            </p:extLst>
          </p:nvPr>
        </p:nvGraphicFramePr>
        <p:xfrm>
          <a:off x="320033" y="3494315"/>
          <a:ext cx="8676256" cy="1803400"/>
        </p:xfrm>
        <a:graphic>
          <a:graphicData uri="http://schemas.openxmlformats.org/drawingml/2006/table">
            <a:tbl>
              <a:tblPr firstRow="1" bandRow="1">
                <a:tableStyleId>{5C22544A-7EE6-4342-B048-85BDC9FD1C3A}</a:tableStyleId>
              </a:tblPr>
              <a:tblGrid>
                <a:gridCol w="4338128">
                  <a:extLst>
                    <a:ext uri="{9D8B030D-6E8A-4147-A177-3AD203B41FA5}">
                      <a16:colId xmlns:a16="http://schemas.microsoft.com/office/drawing/2014/main" val="604592263"/>
                    </a:ext>
                  </a:extLst>
                </a:gridCol>
                <a:gridCol w="4338128">
                  <a:extLst>
                    <a:ext uri="{9D8B030D-6E8A-4147-A177-3AD203B41FA5}">
                      <a16:colId xmlns:a16="http://schemas.microsoft.com/office/drawing/2014/main" val="1840485300"/>
                    </a:ext>
                  </a:extLst>
                </a:gridCol>
              </a:tblGrid>
              <a:tr h="205230">
                <a:tc>
                  <a:txBody>
                    <a:bodyPr/>
                    <a:lstStyle/>
                    <a:p>
                      <a:r>
                        <a:rPr lang="en-GB" sz="1000" dirty="0"/>
                        <a:t>What Transform</a:t>
                      </a:r>
                      <a:r>
                        <a:rPr lang="en-GB" sz="1000" baseline="0" dirty="0"/>
                        <a:t> will do:</a:t>
                      </a:r>
                      <a:endParaRPr lang="en-GB" sz="1000" dirty="0"/>
                    </a:p>
                  </a:txBody>
                  <a:tcPr/>
                </a:tc>
                <a:tc>
                  <a:txBody>
                    <a:bodyPr/>
                    <a:lstStyle/>
                    <a:p>
                      <a:r>
                        <a:rPr lang="en-GB" sz="1000" dirty="0"/>
                        <a:t>What schools will do:</a:t>
                      </a:r>
                    </a:p>
                  </a:txBody>
                  <a:tcPr/>
                </a:tc>
                <a:extLst>
                  <a:ext uri="{0D108BD9-81ED-4DB2-BD59-A6C34878D82A}">
                    <a16:rowId xmlns:a16="http://schemas.microsoft.com/office/drawing/2014/main" val="569433973"/>
                  </a:ext>
                </a:extLst>
              </a:tr>
              <a:tr h="370840">
                <a:tc>
                  <a:txBody>
                    <a:bodyPr/>
                    <a:lstStyle/>
                    <a:p>
                      <a:r>
                        <a:rPr lang="en-GB" sz="1000" dirty="0"/>
                        <a:t>Provide</a:t>
                      </a:r>
                      <a:r>
                        <a:rPr lang="en-GB" sz="1000" baseline="0" dirty="0"/>
                        <a:t> half termly meetings for attendance leads.</a:t>
                      </a:r>
                      <a:endParaRPr lang="en-GB" sz="1000" dirty="0"/>
                    </a:p>
                  </a:txBody>
                  <a:tcPr/>
                </a:tc>
                <a:tc>
                  <a:txBody>
                    <a:bodyPr/>
                    <a:lstStyle/>
                    <a:p>
                      <a:r>
                        <a:rPr lang="en-GB" sz="1000" dirty="0"/>
                        <a:t>Scrutinise,</a:t>
                      </a:r>
                      <a:r>
                        <a:rPr lang="en-GB" sz="1000" baseline="0" dirty="0"/>
                        <a:t> track and monitor attendance data and target specific children and families.</a:t>
                      </a:r>
                      <a:endParaRPr lang="en-GB" sz="1000" dirty="0"/>
                    </a:p>
                  </a:txBody>
                  <a:tcPr/>
                </a:tc>
                <a:extLst>
                  <a:ext uri="{0D108BD9-81ED-4DB2-BD59-A6C34878D82A}">
                    <a16:rowId xmlns:a16="http://schemas.microsoft.com/office/drawing/2014/main" val="4044390321"/>
                  </a:ext>
                </a:extLst>
              </a:tr>
              <a:tr h="370840">
                <a:tc>
                  <a:txBody>
                    <a:bodyPr/>
                    <a:lstStyle/>
                    <a:p>
                      <a:r>
                        <a:rPr lang="en-GB" sz="1000" dirty="0"/>
                        <a:t>Communicate</a:t>
                      </a:r>
                      <a:r>
                        <a:rPr lang="en-GB" sz="1000" baseline="0" dirty="0"/>
                        <a:t> national, regional and local trends, guidance and policy to schools.</a:t>
                      </a:r>
                      <a:endParaRPr lang="en-GB" sz="1000" dirty="0"/>
                    </a:p>
                  </a:txBody>
                  <a:tcPr/>
                </a:tc>
                <a:tc>
                  <a:txBody>
                    <a:bodyPr/>
                    <a:lstStyle/>
                    <a:p>
                      <a:r>
                        <a:rPr lang="en-GB" sz="1000" dirty="0"/>
                        <a:t>Follow the trust attendance policy and continue</a:t>
                      </a:r>
                      <a:r>
                        <a:rPr lang="en-GB" sz="1000" baseline="0" dirty="0"/>
                        <a:t> to review the Trust Attendance Self Evaluation Tool.</a:t>
                      </a:r>
                      <a:endParaRPr lang="en-GB" sz="1000" dirty="0"/>
                    </a:p>
                  </a:txBody>
                  <a:tcPr/>
                </a:tc>
                <a:extLst>
                  <a:ext uri="{0D108BD9-81ED-4DB2-BD59-A6C34878D82A}">
                    <a16:rowId xmlns:a16="http://schemas.microsoft.com/office/drawing/2014/main" val="3899128319"/>
                  </a:ext>
                </a:extLst>
              </a:tr>
              <a:tr h="370840">
                <a:tc>
                  <a:txBody>
                    <a:bodyPr/>
                    <a:lstStyle/>
                    <a:p>
                      <a:r>
                        <a:rPr lang="en-GB" sz="1000" dirty="0"/>
                        <a:t>Have</a:t>
                      </a:r>
                      <a:r>
                        <a:rPr lang="en-GB" sz="1000" baseline="0" dirty="0"/>
                        <a:t> attendance on the agenda at every Guardian’s group meeting.</a:t>
                      </a:r>
                      <a:endParaRPr lang="en-GB" sz="1000" dirty="0"/>
                    </a:p>
                  </a:txBody>
                  <a:tcPr/>
                </a:tc>
                <a:tc>
                  <a:txBody>
                    <a:bodyPr/>
                    <a:lstStyle/>
                    <a:p>
                      <a:r>
                        <a:rPr lang="en-GB" sz="1000" dirty="0"/>
                        <a:t>Fully</a:t>
                      </a:r>
                      <a:r>
                        <a:rPr lang="en-GB" sz="1000" baseline="0" dirty="0"/>
                        <a:t> participate and contribute to Trust process regarding attendance.</a:t>
                      </a:r>
                      <a:endParaRPr lang="en-GB" sz="1000" dirty="0"/>
                    </a:p>
                  </a:txBody>
                  <a:tcPr/>
                </a:tc>
                <a:extLst>
                  <a:ext uri="{0D108BD9-81ED-4DB2-BD59-A6C34878D82A}">
                    <a16:rowId xmlns:a16="http://schemas.microsoft.com/office/drawing/2014/main" val="761295711"/>
                  </a:ext>
                </a:extLst>
              </a:tr>
              <a:tr h="370840">
                <a:tc>
                  <a:txBody>
                    <a:bodyPr/>
                    <a:lstStyle/>
                    <a:p>
                      <a:r>
                        <a:rPr lang="en-GB" sz="1000" dirty="0"/>
                        <a:t>Include Attendance on all QA activities</a:t>
                      </a:r>
                      <a:r>
                        <a:rPr lang="en-GB" sz="1000" baseline="0" dirty="0"/>
                        <a:t> and invite schools to attendance reviews when there are concerns.</a:t>
                      </a:r>
                      <a:endParaRPr lang="en-GB" sz="1000" dirty="0"/>
                    </a:p>
                  </a:txBody>
                  <a:tcPr/>
                </a:tc>
                <a:tc>
                  <a:txBody>
                    <a:bodyPr/>
                    <a:lstStyle/>
                    <a:p>
                      <a:r>
                        <a:rPr lang="en-GB" sz="1000" dirty="0"/>
                        <a:t>Offer support and challenge to families with due regard</a:t>
                      </a:r>
                      <a:r>
                        <a:rPr lang="en-GB" sz="1000" baseline="0" dirty="0"/>
                        <a:t> to guidance and legislation around attendance and safeguarding.</a:t>
                      </a:r>
                      <a:endParaRPr lang="en-GB" sz="1000" dirty="0"/>
                    </a:p>
                  </a:txBody>
                  <a:tcPr/>
                </a:tc>
                <a:extLst>
                  <a:ext uri="{0D108BD9-81ED-4DB2-BD59-A6C34878D82A}">
                    <a16:rowId xmlns:a16="http://schemas.microsoft.com/office/drawing/2014/main" val="2974111175"/>
                  </a:ext>
                </a:extLst>
              </a:tr>
            </a:tbl>
          </a:graphicData>
        </a:graphic>
      </p:graphicFrame>
    </p:spTree>
    <p:extLst>
      <p:ext uri="{BB962C8B-B14F-4D97-AF65-F5344CB8AC3E}">
        <p14:creationId xmlns:p14="http://schemas.microsoft.com/office/powerpoint/2010/main" val="64802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320033" y="931632"/>
            <a:ext cx="7038169" cy="369332"/>
          </a:xfrm>
          <a:prstGeom prst="rect">
            <a:avLst/>
          </a:prstGeom>
          <a:noFill/>
        </p:spPr>
        <p:txBody>
          <a:bodyPr wrap="square" rtlCol="0">
            <a:spAutoFit/>
          </a:bodyPr>
          <a:lstStyle/>
          <a:p>
            <a:r>
              <a:rPr lang="en-GB" b="1" dirty="0"/>
              <a:t>Objective 1: To promote good attendance for all.</a:t>
            </a:r>
          </a:p>
        </p:txBody>
      </p:sp>
      <p:sp>
        <p:nvSpPr>
          <p:cNvPr id="9" name="TextBox 8"/>
          <p:cNvSpPr txBox="1"/>
          <p:nvPr/>
        </p:nvSpPr>
        <p:spPr>
          <a:xfrm>
            <a:off x="320033" y="1241655"/>
            <a:ext cx="8736036" cy="307777"/>
          </a:xfrm>
          <a:prstGeom prst="rect">
            <a:avLst/>
          </a:prstGeom>
          <a:noFill/>
        </p:spPr>
        <p:txBody>
          <a:bodyPr wrap="square" rtlCol="0">
            <a:spAutoFit/>
          </a:bodyPr>
          <a:lstStyle/>
          <a:p>
            <a:r>
              <a:rPr lang="en-GB" sz="1400" b="1" dirty="0">
                <a:solidFill>
                  <a:srgbClr val="0070C0"/>
                </a:solidFill>
              </a:rPr>
              <a:t>Year 1 (2022-2023) Impact of the Strategy</a:t>
            </a:r>
          </a:p>
        </p:txBody>
      </p:sp>
      <p:sp>
        <p:nvSpPr>
          <p:cNvPr id="10" name="TextBox 9"/>
          <p:cNvSpPr txBox="1"/>
          <p:nvPr/>
        </p:nvSpPr>
        <p:spPr>
          <a:xfrm>
            <a:off x="260253" y="2284993"/>
            <a:ext cx="4620357" cy="276999"/>
          </a:xfrm>
          <a:prstGeom prst="rect">
            <a:avLst/>
          </a:prstGeom>
          <a:noFill/>
        </p:spPr>
        <p:txBody>
          <a:bodyPr wrap="square" rtlCol="0">
            <a:spAutoFit/>
          </a:bodyPr>
          <a:lstStyle/>
          <a:p>
            <a:r>
              <a:rPr lang="en-GB" sz="1200" dirty="0"/>
              <a:t>.</a:t>
            </a:r>
          </a:p>
        </p:txBody>
      </p:sp>
      <p:graphicFrame>
        <p:nvGraphicFramePr>
          <p:cNvPr id="6" name="Table 5"/>
          <p:cNvGraphicFramePr>
            <a:graphicFrameLocks noGrp="1"/>
          </p:cNvGraphicFramePr>
          <p:nvPr>
            <p:extLst>
              <p:ext uri="{D42A27DB-BD31-4B8C-83A1-F6EECF244321}">
                <p14:modId xmlns:p14="http://schemas.microsoft.com/office/powerpoint/2010/main" val="1266796849"/>
              </p:ext>
            </p:extLst>
          </p:nvPr>
        </p:nvGraphicFramePr>
        <p:xfrm>
          <a:off x="320033" y="1554480"/>
          <a:ext cx="8380522" cy="3756673"/>
        </p:xfrm>
        <a:graphic>
          <a:graphicData uri="http://schemas.openxmlformats.org/drawingml/2006/table">
            <a:tbl>
              <a:tblPr firstRow="1" bandRow="1">
                <a:tableStyleId>{5C22544A-7EE6-4342-B048-85BDC9FD1C3A}</a:tableStyleId>
              </a:tblPr>
              <a:tblGrid>
                <a:gridCol w="5743416">
                  <a:extLst>
                    <a:ext uri="{9D8B030D-6E8A-4147-A177-3AD203B41FA5}">
                      <a16:colId xmlns:a16="http://schemas.microsoft.com/office/drawing/2014/main" val="3057297079"/>
                    </a:ext>
                  </a:extLst>
                </a:gridCol>
                <a:gridCol w="2637106">
                  <a:extLst>
                    <a:ext uri="{9D8B030D-6E8A-4147-A177-3AD203B41FA5}">
                      <a16:colId xmlns:a16="http://schemas.microsoft.com/office/drawing/2014/main" val="3473422310"/>
                    </a:ext>
                  </a:extLst>
                </a:gridCol>
              </a:tblGrid>
              <a:tr h="353854">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402819">
                <a:tc>
                  <a:txBody>
                    <a:bodyPr/>
                    <a:lstStyle/>
                    <a:p>
                      <a:pPr marL="171450" indent="-171450">
                        <a:buFont typeface="Arial" panose="020B0604020202020204" pitchFamily="34" charset="0"/>
                        <a:buChar char="•"/>
                      </a:pPr>
                      <a:r>
                        <a:rPr lang="en-GB" sz="1200" b="0" dirty="0">
                          <a:solidFill>
                            <a:schemeClr val="tx1"/>
                          </a:solidFill>
                        </a:rPr>
                        <a:t>Included</a:t>
                      </a:r>
                      <a:r>
                        <a:rPr lang="en-GB" sz="1200" b="0" baseline="0" dirty="0">
                          <a:solidFill>
                            <a:schemeClr val="tx1"/>
                          </a:solidFill>
                        </a:rPr>
                        <a:t> fortnightly data and questions to consider in every publication of </a:t>
                      </a:r>
                      <a:r>
                        <a:rPr lang="en-GB" sz="1200" b="0" baseline="0" dirty="0" err="1">
                          <a:solidFill>
                            <a:schemeClr val="tx1"/>
                          </a:solidFill>
                        </a:rPr>
                        <a:t>HeadsUp</a:t>
                      </a:r>
                      <a:r>
                        <a:rPr lang="en-GB" sz="1200" b="0" baseline="0" dirty="0">
                          <a:solidFill>
                            <a:schemeClr val="tx1"/>
                          </a:solidFill>
                        </a:rPr>
                        <a:t>.</a:t>
                      </a:r>
                    </a:p>
                    <a:p>
                      <a:pPr marL="171450" indent="-171450">
                        <a:buFont typeface="Arial" panose="020B0604020202020204" pitchFamily="34" charset="0"/>
                        <a:buChar char="•"/>
                      </a:pPr>
                      <a:r>
                        <a:rPr lang="en-GB" sz="1200" b="0" baseline="0" dirty="0">
                          <a:solidFill>
                            <a:schemeClr val="tx1"/>
                          </a:solidFill>
                        </a:rPr>
                        <a:t>6 attendance leads meetings.</a:t>
                      </a:r>
                    </a:p>
                    <a:p>
                      <a:pPr marL="171450" indent="-171450">
                        <a:buFont typeface="Arial" panose="020B0604020202020204" pitchFamily="34" charset="0"/>
                        <a:buChar char="•"/>
                      </a:pPr>
                      <a:r>
                        <a:rPr lang="en-GB" sz="1200" b="0" baseline="0" dirty="0">
                          <a:solidFill>
                            <a:schemeClr val="tx1"/>
                          </a:solidFill>
                        </a:rPr>
                        <a:t>Attendance Panels with identified and self referred schools.</a:t>
                      </a:r>
                    </a:p>
                    <a:p>
                      <a:pPr marL="171450" indent="-171450">
                        <a:buFont typeface="Arial" panose="020B0604020202020204" pitchFamily="34" charset="0"/>
                        <a:buChar char="•"/>
                      </a:pPr>
                      <a:r>
                        <a:rPr lang="en-GB" sz="1200" b="0" baseline="0" dirty="0">
                          <a:solidFill>
                            <a:schemeClr val="tx1"/>
                          </a:solidFill>
                        </a:rPr>
                        <a:t>Tracked Individual SPAs (less than 50%) and discuss the most complex at child watch.</a:t>
                      </a:r>
                    </a:p>
                    <a:p>
                      <a:pPr marL="171450" indent="-171450">
                        <a:buFont typeface="Arial" panose="020B0604020202020204" pitchFamily="34" charset="0"/>
                        <a:buChar char="•"/>
                      </a:pPr>
                      <a:r>
                        <a:rPr lang="en-GB" sz="1200" b="0" baseline="0" dirty="0">
                          <a:solidFill>
                            <a:schemeClr val="tx1"/>
                          </a:solidFill>
                        </a:rPr>
                        <a:t>Shared with the DfE our approach to attendance as a Trust.</a:t>
                      </a:r>
                    </a:p>
                    <a:p>
                      <a:pPr marL="171450" indent="-171450">
                        <a:buFont typeface="Arial" panose="020B0604020202020204" pitchFamily="34" charset="0"/>
                        <a:buChar char="•"/>
                      </a:pPr>
                      <a:r>
                        <a:rPr lang="en-GB" sz="1200" b="0" baseline="0" dirty="0">
                          <a:solidFill>
                            <a:schemeClr val="tx1"/>
                          </a:solidFill>
                        </a:rPr>
                        <a:t>Included attendance in Partnership Reviews.</a:t>
                      </a:r>
                    </a:p>
                    <a:p>
                      <a:pPr marL="171450" indent="-171450">
                        <a:buFont typeface="Arial" panose="020B0604020202020204" pitchFamily="34" charset="0"/>
                        <a:buChar char="•"/>
                      </a:pPr>
                      <a:r>
                        <a:rPr lang="en-GB" sz="1200" b="0" baseline="0" dirty="0">
                          <a:solidFill>
                            <a:schemeClr val="tx1"/>
                          </a:solidFill>
                        </a:rPr>
                        <a:t>Continued to look at attendance data as part of Trust QA processes i.e. standards etc.</a:t>
                      </a:r>
                    </a:p>
                    <a:p>
                      <a:pPr marL="171450" indent="-171450">
                        <a:buFont typeface="Arial" panose="020B0604020202020204" pitchFamily="34" charset="0"/>
                        <a:buChar char="•"/>
                      </a:pPr>
                      <a:r>
                        <a:rPr lang="en-GB" sz="1200" b="0" baseline="0" dirty="0">
                          <a:solidFill>
                            <a:schemeClr val="tx1"/>
                          </a:solidFill>
                        </a:rPr>
                        <a:t>Agreed a Trust guidance document on fixed penalty notices for holidays.</a:t>
                      </a:r>
                    </a:p>
                    <a:p>
                      <a:pPr marL="171450" indent="-171450">
                        <a:buFont typeface="Arial" panose="020B0604020202020204" pitchFamily="34" charset="0"/>
                        <a:buChar char="•"/>
                      </a:pPr>
                      <a:r>
                        <a:rPr lang="en-GB" sz="1200" b="0" baseline="0" dirty="0">
                          <a:solidFill>
                            <a:schemeClr val="tx1"/>
                          </a:solidFill>
                        </a:rPr>
                        <a:t>Worked with Maddie Popoola on the Attend Framework for the Trust.</a:t>
                      </a:r>
                    </a:p>
                    <a:p>
                      <a:pPr marL="171450" indent="-171450">
                        <a:buFont typeface="Arial" panose="020B0604020202020204" pitchFamily="34" charset="0"/>
                        <a:buChar char="•"/>
                      </a:pPr>
                      <a:r>
                        <a:rPr lang="en-GB" sz="1200" b="0" baseline="0" dirty="0">
                          <a:solidFill>
                            <a:schemeClr val="tx1"/>
                          </a:solidFill>
                        </a:rPr>
                        <a:t>Introduced a EBSA tab onto MyConcern.</a:t>
                      </a:r>
                    </a:p>
                    <a:p>
                      <a:pPr marL="171450" indent="-171450">
                        <a:buFont typeface="Arial" panose="020B0604020202020204" pitchFamily="34" charset="0"/>
                        <a:buChar char="•"/>
                      </a:pPr>
                      <a:r>
                        <a:rPr lang="en-GB" sz="1200" b="0" baseline="0" dirty="0">
                          <a:solidFill>
                            <a:schemeClr val="tx1"/>
                          </a:solidFill>
                        </a:rPr>
                        <a:t>Attendance Self Evaluation document – revisit opportunity.</a:t>
                      </a:r>
                    </a:p>
                    <a:p>
                      <a:pPr marL="171450" indent="-171450">
                        <a:buFont typeface="Arial" panose="020B0604020202020204" pitchFamily="34" charset="0"/>
                        <a:buChar char="•"/>
                      </a:pPr>
                      <a:r>
                        <a:rPr lang="en-GB" sz="1200" b="0" baseline="0" dirty="0">
                          <a:solidFill>
                            <a:schemeClr val="tx1"/>
                          </a:solidFill>
                        </a:rPr>
                        <a:t>Trust Attendance policy updated in line with national guidance and legislation.</a:t>
                      </a:r>
                    </a:p>
                    <a:p>
                      <a:pPr marL="171450" indent="-171450">
                        <a:buFont typeface="Arial" panose="020B0604020202020204" pitchFamily="34" charset="0"/>
                        <a:buChar char="•"/>
                      </a:pPr>
                      <a:r>
                        <a:rPr lang="en-GB" sz="1200" b="0" baseline="0" dirty="0">
                          <a:solidFill>
                            <a:schemeClr val="tx1"/>
                          </a:solidFill>
                        </a:rPr>
                        <a:t>Provided opportunities to share best practice in the form of networks, heads meetings and </a:t>
                      </a:r>
                      <a:r>
                        <a:rPr lang="en-GB" sz="1200" b="0" baseline="0" dirty="0" err="1">
                          <a:solidFill>
                            <a:schemeClr val="tx1"/>
                          </a:solidFill>
                        </a:rPr>
                        <a:t>HeadsUp</a:t>
                      </a:r>
                      <a:r>
                        <a:rPr lang="en-GB" sz="1200" b="0" baseline="0" dirty="0">
                          <a:solidFill>
                            <a:schemeClr val="tx1"/>
                          </a:solidFill>
                        </a:rPr>
                        <a:t>.</a:t>
                      </a:r>
                    </a:p>
                    <a:p>
                      <a:pPr marL="171450" indent="-171450">
                        <a:buFont typeface="Arial" panose="020B0604020202020204" pitchFamily="34" charset="0"/>
                        <a:buChar char="•"/>
                      </a:pPr>
                      <a:r>
                        <a:rPr lang="en-GB" sz="1200" b="0" baseline="0" dirty="0">
                          <a:solidFill>
                            <a:schemeClr val="tx1"/>
                          </a:solidFill>
                        </a:rPr>
                        <a:t>Continued to monitor and provide support and challenge with regards to reduced timetables and suspensions.</a:t>
                      </a:r>
                    </a:p>
                    <a:p>
                      <a:pPr marL="171450" indent="-171450">
                        <a:buFont typeface="Arial" panose="020B0604020202020204" pitchFamily="34" charset="0"/>
                        <a:buChar char="•"/>
                      </a:pPr>
                      <a:r>
                        <a:rPr lang="en-GB" sz="1200" b="0" baseline="0" dirty="0">
                          <a:solidFill>
                            <a:schemeClr val="tx1"/>
                          </a:solidFill>
                        </a:rPr>
                        <a:t>Adaptations and personalised provision CPD.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dirty="0">
                          <a:solidFill>
                            <a:schemeClr val="tx1"/>
                          </a:solidFill>
                        </a:rPr>
                        <a:t>The</a:t>
                      </a:r>
                      <a:r>
                        <a:rPr lang="en-GB" sz="1200" b="1" baseline="0" dirty="0">
                          <a:solidFill>
                            <a:schemeClr val="tx1"/>
                          </a:solidFill>
                        </a:rPr>
                        <a:t> issue of attendance is high on all agenda’s.</a:t>
                      </a:r>
                    </a:p>
                    <a:p>
                      <a:pPr marL="171450" indent="-171450">
                        <a:buFont typeface="Arial" panose="020B0604020202020204" pitchFamily="34" charset="0"/>
                        <a:buChar char="•"/>
                      </a:pPr>
                      <a:r>
                        <a:rPr lang="en-GB" sz="1200" b="1" baseline="0" dirty="0">
                          <a:solidFill>
                            <a:schemeClr val="tx1"/>
                          </a:solidFill>
                        </a:rPr>
                        <a:t>The Recommendations from parent voice report Sept 23’ are already being considered and implemented as a Trust.</a:t>
                      </a:r>
                    </a:p>
                    <a:p>
                      <a:pPr marL="171450" indent="-171450">
                        <a:buFont typeface="Arial" panose="020B0604020202020204" pitchFamily="34" charset="0"/>
                        <a:buChar char="•"/>
                      </a:pPr>
                      <a:r>
                        <a:rPr lang="en-GB" sz="1200" b="1" baseline="0" dirty="0">
                          <a:solidFill>
                            <a:schemeClr val="tx1"/>
                          </a:solidFill>
                        </a:rPr>
                        <a:t>The start to this year’s attendance is much better than last year with fewer PAs and SPAs at the same point in time last year.</a:t>
                      </a:r>
                    </a:p>
                    <a:p>
                      <a:pPr marL="171450" indent="-171450">
                        <a:buFont typeface="Arial" panose="020B0604020202020204" pitchFamily="34" charset="0"/>
                        <a:buChar char="•"/>
                      </a:pPr>
                      <a:r>
                        <a:rPr lang="en-GB" sz="1200" b="1" baseline="0" dirty="0">
                          <a:solidFill>
                            <a:schemeClr val="tx1"/>
                          </a:solidFill>
                        </a:rPr>
                        <a:t>Attendance has not been identified as an issue in any OFSTED report in the last year.</a:t>
                      </a:r>
                    </a:p>
                    <a:p>
                      <a:pPr marL="171450" indent="-171450">
                        <a:buFont typeface="Arial" panose="020B0604020202020204" pitchFamily="34" charset="0"/>
                        <a:buChar char="•"/>
                      </a:pPr>
                      <a:r>
                        <a:rPr lang="en-GB" sz="1200" b="1" baseline="0" dirty="0">
                          <a:solidFill>
                            <a:schemeClr val="tx1"/>
                          </a:solidFill>
                        </a:rPr>
                        <a:t>Schools who have applied to the attendance hub have been turned down due to criteria.</a:t>
                      </a:r>
                    </a:p>
                    <a:p>
                      <a:pPr marL="171450" indent="-171450">
                        <a:buFont typeface="Arial" panose="020B0604020202020204" pitchFamily="34" charset="0"/>
                        <a:buChar cha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4105404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320033" y="931632"/>
            <a:ext cx="7038169" cy="369332"/>
          </a:xfrm>
          <a:prstGeom prst="rect">
            <a:avLst/>
          </a:prstGeom>
          <a:noFill/>
        </p:spPr>
        <p:txBody>
          <a:bodyPr wrap="square" rtlCol="0">
            <a:spAutoFit/>
          </a:bodyPr>
          <a:lstStyle/>
          <a:p>
            <a:r>
              <a:rPr lang="en-GB" b="1" dirty="0"/>
              <a:t>Objective 1: To promote good attendance for all.</a:t>
            </a:r>
          </a:p>
        </p:txBody>
      </p:sp>
      <p:sp>
        <p:nvSpPr>
          <p:cNvPr id="9" name="TextBox 8"/>
          <p:cNvSpPr txBox="1"/>
          <p:nvPr/>
        </p:nvSpPr>
        <p:spPr>
          <a:xfrm>
            <a:off x="320033" y="1241655"/>
            <a:ext cx="8736036" cy="307777"/>
          </a:xfrm>
          <a:prstGeom prst="rect">
            <a:avLst/>
          </a:prstGeom>
          <a:noFill/>
        </p:spPr>
        <p:txBody>
          <a:bodyPr wrap="square" rtlCol="0">
            <a:spAutoFit/>
          </a:bodyPr>
          <a:lstStyle/>
          <a:p>
            <a:r>
              <a:rPr lang="en-GB" sz="1400" b="1" dirty="0">
                <a:solidFill>
                  <a:srgbClr val="00B050"/>
                </a:solidFill>
              </a:rPr>
              <a:t>Year 2 (2023-2024) Impact of the Strategy</a:t>
            </a:r>
          </a:p>
        </p:txBody>
      </p:sp>
      <p:sp>
        <p:nvSpPr>
          <p:cNvPr id="10" name="TextBox 9"/>
          <p:cNvSpPr txBox="1"/>
          <p:nvPr/>
        </p:nvSpPr>
        <p:spPr>
          <a:xfrm>
            <a:off x="260253" y="2284993"/>
            <a:ext cx="4620357" cy="276999"/>
          </a:xfrm>
          <a:prstGeom prst="rect">
            <a:avLst/>
          </a:prstGeom>
          <a:noFill/>
        </p:spPr>
        <p:txBody>
          <a:bodyPr wrap="square" rtlCol="0">
            <a:spAutoFit/>
          </a:bodyPr>
          <a:lstStyle/>
          <a:p>
            <a:r>
              <a:rPr lang="en-GB" sz="1200" dirty="0"/>
              <a:t>.</a:t>
            </a:r>
          </a:p>
        </p:txBody>
      </p:sp>
      <p:graphicFrame>
        <p:nvGraphicFramePr>
          <p:cNvPr id="6" name="Table 5"/>
          <p:cNvGraphicFramePr>
            <a:graphicFrameLocks noGrp="1"/>
          </p:cNvGraphicFramePr>
          <p:nvPr>
            <p:extLst>
              <p:ext uri="{D42A27DB-BD31-4B8C-83A1-F6EECF244321}">
                <p14:modId xmlns:p14="http://schemas.microsoft.com/office/powerpoint/2010/main" val="1642619378"/>
              </p:ext>
            </p:extLst>
          </p:nvPr>
        </p:nvGraphicFramePr>
        <p:xfrm>
          <a:off x="320033" y="1554480"/>
          <a:ext cx="8563714" cy="3756673"/>
        </p:xfrm>
        <a:graphic>
          <a:graphicData uri="http://schemas.openxmlformats.org/drawingml/2006/table">
            <a:tbl>
              <a:tblPr firstRow="1" bandRow="1">
                <a:tableStyleId>{5C22544A-7EE6-4342-B048-85BDC9FD1C3A}</a:tableStyleId>
              </a:tblPr>
              <a:tblGrid>
                <a:gridCol w="5760727">
                  <a:extLst>
                    <a:ext uri="{9D8B030D-6E8A-4147-A177-3AD203B41FA5}">
                      <a16:colId xmlns:a16="http://schemas.microsoft.com/office/drawing/2014/main" val="3057297079"/>
                    </a:ext>
                  </a:extLst>
                </a:gridCol>
                <a:gridCol w="2802987">
                  <a:extLst>
                    <a:ext uri="{9D8B030D-6E8A-4147-A177-3AD203B41FA5}">
                      <a16:colId xmlns:a16="http://schemas.microsoft.com/office/drawing/2014/main" val="3473422310"/>
                    </a:ext>
                  </a:extLst>
                </a:gridCol>
              </a:tblGrid>
              <a:tr h="353854">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402819">
                <a:tc>
                  <a:txBody>
                    <a:bodyPr/>
                    <a:lstStyle/>
                    <a:p>
                      <a:pPr marL="171450" indent="-171450">
                        <a:buFont typeface="Arial" panose="020B0604020202020204" pitchFamily="34" charset="0"/>
                        <a:buChar char="•"/>
                      </a:pPr>
                      <a:r>
                        <a:rPr lang="en-GB" sz="1200" b="0" baseline="0" dirty="0">
                          <a:solidFill>
                            <a:schemeClr val="tx1"/>
                          </a:solidFill>
                        </a:rPr>
                        <a:t>Attendance panels have continued to occur this year.  More schools have self referred rather than invited and discussions at these panels have moved from top level data to attendance issues relating to groups or individuals.</a:t>
                      </a:r>
                    </a:p>
                    <a:p>
                      <a:pPr marL="171450" indent="-171450">
                        <a:buFont typeface="Arial" panose="020B0604020202020204" pitchFamily="34" charset="0"/>
                        <a:buChar char="•"/>
                      </a:pPr>
                      <a:r>
                        <a:rPr lang="en-GB" sz="1200" b="0" baseline="0" dirty="0">
                          <a:solidFill>
                            <a:schemeClr val="tx1"/>
                          </a:solidFill>
                        </a:rPr>
                        <a:t>A new Chair of the Attendance Group started in the summer term.</a:t>
                      </a:r>
                    </a:p>
                    <a:p>
                      <a:pPr marL="171450" indent="-171450">
                        <a:buFont typeface="Arial" panose="020B0604020202020204" pitchFamily="34" charset="0"/>
                        <a:buChar char="•"/>
                      </a:pPr>
                      <a:r>
                        <a:rPr lang="en-GB" sz="1200" b="0" baseline="0" dirty="0">
                          <a:solidFill>
                            <a:schemeClr val="tx1"/>
                          </a:solidFill>
                        </a:rPr>
                        <a:t>Attendance continues to be shared on Heads Up with a commentary and some questions for consideration.</a:t>
                      </a:r>
                    </a:p>
                    <a:p>
                      <a:pPr marL="171450" indent="-171450">
                        <a:buFont typeface="Arial" panose="020B0604020202020204" pitchFamily="34" charset="0"/>
                        <a:buChar char="•"/>
                      </a:pPr>
                      <a:r>
                        <a:rPr lang="en-GB" sz="1200" b="0" baseline="0" dirty="0">
                          <a:solidFill>
                            <a:schemeClr val="tx1"/>
                          </a:solidFill>
                        </a:rPr>
                        <a:t>Attendance self evaluation was updated by schools and resubmitted.  Collated results gathered to show areas of progress and development.</a:t>
                      </a:r>
                    </a:p>
                    <a:p>
                      <a:pPr marL="171450" indent="-171450">
                        <a:buFont typeface="Arial" panose="020B0604020202020204" pitchFamily="34" charset="0"/>
                        <a:buChar char="•"/>
                      </a:pPr>
                      <a:r>
                        <a:rPr lang="en-GB" sz="1200" b="0" baseline="0" dirty="0">
                          <a:solidFill>
                            <a:schemeClr val="tx1"/>
                          </a:solidFill>
                        </a:rPr>
                        <a:t>Bottom 50% children are tracked by the Trust and complex cases picked up by the Trust child watch.</a:t>
                      </a:r>
                    </a:p>
                    <a:p>
                      <a:pPr marL="171450" indent="-171450">
                        <a:buFont typeface="Arial" panose="020B0604020202020204" pitchFamily="34" charset="0"/>
                        <a:buChar char="•"/>
                      </a:pPr>
                      <a:r>
                        <a:rPr lang="en-GB" sz="1200" b="0" baseline="0" dirty="0">
                          <a:solidFill>
                            <a:schemeClr val="tx1"/>
                          </a:solidFill>
                        </a:rPr>
                        <a:t>Reduced timetable systems, processes and tracking are robust.  Tracking and monitoring of these ensures schools endeavour to implement them as a short term measure.</a:t>
                      </a:r>
                    </a:p>
                    <a:p>
                      <a:pPr marL="171450" indent="-171450">
                        <a:buFont typeface="Arial" panose="020B0604020202020204" pitchFamily="34" charset="0"/>
                        <a:buChar char="•"/>
                      </a:pPr>
                      <a:r>
                        <a:rPr lang="en-GB" sz="1200" b="0" baseline="0" dirty="0">
                          <a:solidFill>
                            <a:schemeClr val="tx1"/>
                          </a:solidFill>
                        </a:rPr>
                        <a:t>The network has shared the learning from schools who are part of attendance hubs.</a:t>
                      </a:r>
                    </a:p>
                    <a:p>
                      <a:pPr marL="171450" indent="-171450">
                        <a:buFont typeface="Arial" panose="020B0604020202020204" pitchFamily="34" charset="0"/>
                        <a:buChar char="•"/>
                      </a:pPr>
                      <a:r>
                        <a:rPr lang="en-GB" sz="1200" b="0" baseline="0" dirty="0">
                          <a:solidFill>
                            <a:schemeClr val="tx1"/>
                          </a:solidFill>
                        </a:rPr>
                        <a:t>A working party was set up to discuss creative ways of tackling term time holidays, including putting all INSET days in one week, granting families a week in which to take their holiday.</a:t>
                      </a:r>
                    </a:p>
                    <a:p>
                      <a:pPr marL="171450" indent="-171450">
                        <a:buFont typeface="Arial" panose="020B0604020202020204" pitchFamily="34" charset="0"/>
                        <a:buChar char="•"/>
                      </a:pPr>
                      <a:r>
                        <a:rPr lang="en-GB" sz="1200" b="0" baseline="0" dirty="0">
                          <a:solidFill>
                            <a:schemeClr val="tx1"/>
                          </a:solidFill>
                        </a:rPr>
                        <a:t>Flexi schooling discussed at the network due to a rise in requests to schools.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dirty="0">
                          <a:solidFill>
                            <a:schemeClr val="tx1"/>
                          </a:solidFill>
                        </a:rPr>
                        <a:t>Schools are receiving support from PEIA funding.</a:t>
                      </a:r>
                    </a:p>
                    <a:p>
                      <a:pPr marL="171450" indent="-171450">
                        <a:buFont typeface="Arial" panose="020B0604020202020204" pitchFamily="34" charset="0"/>
                        <a:buChar char="•"/>
                      </a:pPr>
                      <a:r>
                        <a:rPr lang="en-GB" sz="1200" b="1" dirty="0">
                          <a:solidFill>
                            <a:schemeClr val="tx1"/>
                          </a:solidFill>
                        </a:rPr>
                        <a:t>Schools are taking and using principles from Inclusive Attendance.</a:t>
                      </a:r>
                    </a:p>
                    <a:p>
                      <a:pPr marL="171450" indent="-171450">
                        <a:buFont typeface="Arial" panose="020B0604020202020204" pitchFamily="34" charset="0"/>
                        <a:buChar char="•"/>
                      </a:pPr>
                      <a:r>
                        <a:rPr lang="en-GB" sz="1200" b="1" dirty="0">
                          <a:solidFill>
                            <a:schemeClr val="tx1"/>
                          </a:solidFill>
                        </a:rPr>
                        <a:t>Schools are viewing attendance in days which easier to monitor and communicate with parents.</a:t>
                      </a:r>
                    </a:p>
                    <a:p>
                      <a:pPr marL="171450" indent="-171450">
                        <a:buFont typeface="Arial" panose="020B0604020202020204" pitchFamily="34" charset="0"/>
                        <a:buChar char="•"/>
                      </a:pPr>
                      <a:r>
                        <a:rPr lang="en-GB" sz="1200" b="1" dirty="0">
                          <a:solidFill>
                            <a:schemeClr val="tx1"/>
                          </a:solidFill>
                        </a:rPr>
                        <a:t>More schools are highlighting statements in the Enhanced section of the self evaluation.</a:t>
                      </a:r>
                    </a:p>
                    <a:p>
                      <a:pPr marL="171450" indent="-171450">
                        <a:buFont typeface="Arial" panose="020B0604020202020204" pitchFamily="34" charset="0"/>
                        <a:buChar char="•"/>
                      </a:pPr>
                      <a:r>
                        <a:rPr lang="en-GB" sz="1200" b="1" dirty="0">
                          <a:solidFill>
                            <a:schemeClr val="tx1"/>
                          </a:solidFill>
                        </a:rPr>
                        <a:t>Identification of children below 50% that  are now discussed at child watch due to complexities.</a:t>
                      </a:r>
                    </a:p>
                    <a:p>
                      <a:pPr marL="171450" indent="-171450">
                        <a:buFont typeface="Arial" panose="020B0604020202020204" pitchFamily="34" charset="0"/>
                        <a:buChar char="•"/>
                      </a:pPr>
                      <a:r>
                        <a:rPr lang="en-GB" sz="1200" b="1" dirty="0">
                          <a:solidFill>
                            <a:schemeClr val="tx1"/>
                          </a:solidFill>
                        </a:rPr>
                        <a:t>The number of reduced timetables is low across the Trust.</a:t>
                      </a:r>
                    </a:p>
                    <a:p>
                      <a:pPr marL="171450" indent="-171450">
                        <a:buFont typeface="Arial" panose="020B0604020202020204" pitchFamily="34" charset="0"/>
                        <a:buChar char="•"/>
                      </a:pPr>
                      <a:r>
                        <a:rPr lang="en-GB" sz="1200" b="1" dirty="0">
                          <a:solidFill>
                            <a:schemeClr val="tx1"/>
                          </a:solidFill>
                        </a:rPr>
                        <a:t>Consideration to the best date to put the Trust INSET to combat G code rise in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5114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8412D-CF0A-3A8E-A071-B84632A92C75}"/>
            </a:ext>
          </a:extLst>
        </p:cNvPr>
        <p:cNvGrpSpPr/>
        <p:nvPr/>
      </p:nvGrpSpPr>
      <p:grpSpPr>
        <a:xfrm>
          <a:off x="0" y="0"/>
          <a:ext cx="0" cy="0"/>
          <a:chOff x="0" y="0"/>
          <a:chExt cx="0" cy="0"/>
        </a:xfrm>
      </p:grpSpPr>
      <p:pic>
        <p:nvPicPr>
          <p:cNvPr id="4" name="Picture 3" descr="Trust Powerpoint 20163.jpg">
            <a:extLst>
              <a:ext uri="{FF2B5EF4-FFF2-40B4-BE49-F238E27FC236}">
                <a16:creationId xmlns:a16="http://schemas.microsoft.com/office/drawing/2014/main" id="{47F0A94B-DA20-8561-45F8-95183DA6D68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a:extLst>
              <a:ext uri="{FF2B5EF4-FFF2-40B4-BE49-F238E27FC236}">
                <a16:creationId xmlns:a16="http://schemas.microsoft.com/office/drawing/2014/main" id="{0E106E1B-535F-9A7A-D3E6-A7F932DCEB3A}"/>
              </a:ext>
            </a:extLst>
          </p:cNvPr>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4A58FA45-613E-B470-29A3-A6E2275031DA}"/>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750567B3-D06C-A56E-85AA-5D2E855565AC}"/>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a:extLst>
              <a:ext uri="{FF2B5EF4-FFF2-40B4-BE49-F238E27FC236}">
                <a16:creationId xmlns:a16="http://schemas.microsoft.com/office/drawing/2014/main" id="{C69E37A3-EAD1-2037-226D-5F3268C1B75D}"/>
              </a:ext>
            </a:extLst>
          </p:cNvPr>
          <p:cNvSpPr txBox="1"/>
          <p:nvPr/>
        </p:nvSpPr>
        <p:spPr>
          <a:xfrm>
            <a:off x="320033" y="931632"/>
            <a:ext cx="7038169" cy="369332"/>
          </a:xfrm>
          <a:prstGeom prst="rect">
            <a:avLst/>
          </a:prstGeom>
          <a:noFill/>
        </p:spPr>
        <p:txBody>
          <a:bodyPr wrap="square" rtlCol="0">
            <a:spAutoFit/>
          </a:bodyPr>
          <a:lstStyle/>
          <a:p>
            <a:r>
              <a:rPr lang="en-GB" b="1" dirty="0"/>
              <a:t>Objective 1: To promote good attendance for all.</a:t>
            </a:r>
          </a:p>
        </p:txBody>
      </p:sp>
      <p:sp>
        <p:nvSpPr>
          <p:cNvPr id="9" name="TextBox 8">
            <a:extLst>
              <a:ext uri="{FF2B5EF4-FFF2-40B4-BE49-F238E27FC236}">
                <a16:creationId xmlns:a16="http://schemas.microsoft.com/office/drawing/2014/main" id="{0C52342F-DEF3-7D3F-7580-BAB2977E2801}"/>
              </a:ext>
            </a:extLst>
          </p:cNvPr>
          <p:cNvSpPr txBox="1"/>
          <p:nvPr/>
        </p:nvSpPr>
        <p:spPr>
          <a:xfrm>
            <a:off x="320033" y="1241655"/>
            <a:ext cx="8736036" cy="307777"/>
          </a:xfrm>
          <a:prstGeom prst="rect">
            <a:avLst/>
          </a:prstGeom>
          <a:noFill/>
        </p:spPr>
        <p:txBody>
          <a:bodyPr wrap="square" rtlCol="0">
            <a:spAutoFit/>
          </a:bodyPr>
          <a:lstStyle/>
          <a:p>
            <a:r>
              <a:rPr lang="en-GB" sz="1400" b="1" dirty="0">
                <a:solidFill>
                  <a:srgbClr val="7030A0"/>
                </a:solidFill>
              </a:rPr>
              <a:t>Year 3 (2024 - 2025) Impact of the Strategy</a:t>
            </a:r>
          </a:p>
        </p:txBody>
      </p:sp>
      <p:sp>
        <p:nvSpPr>
          <p:cNvPr id="10" name="TextBox 9">
            <a:extLst>
              <a:ext uri="{FF2B5EF4-FFF2-40B4-BE49-F238E27FC236}">
                <a16:creationId xmlns:a16="http://schemas.microsoft.com/office/drawing/2014/main" id="{9E87E487-7BF7-6D14-A7E4-8C8A73025462}"/>
              </a:ext>
            </a:extLst>
          </p:cNvPr>
          <p:cNvSpPr txBox="1"/>
          <p:nvPr/>
        </p:nvSpPr>
        <p:spPr>
          <a:xfrm>
            <a:off x="260253" y="2284993"/>
            <a:ext cx="4620357" cy="276999"/>
          </a:xfrm>
          <a:prstGeom prst="rect">
            <a:avLst/>
          </a:prstGeom>
          <a:noFill/>
        </p:spPr>
        <p:txBody>
          <a:bodyPr wrap="square" rtlCol="0">
            <a:spAutoFit/>
          </a:bodyPr>
          <a:lstStyle/>
          <a:p>
            <a:r>
              <a:rPr lang="en-GB" sz="1200" dirty="0"/>
              <a:t>.</a:t>
            </a:r>
          </a:p>
        </p:txBody>
      </p:sp>
      <p:graphicFrame>
        <p:nvGraphicFramePr>
          <p:cNvPr id="6" name="Table 5">
            <a:extLst>
              <a:ext uri="{FF2B5EF4-FFF2-40B4-BE49-F238E27FC236}">
                <a16:creationId xmlns:a16="http://schemas.microsoft.com/office/drawing/2014/main" id="{E8F2562F-47F1-8D0D-E3E6-6B1F4038C31D}"/>
              </a:ext>
            </a:extLst>
          </p:cNvPr>
          <p:cNvGraphicFramePr>
            <a:graphicFrameLocks noGrp="1"/>
          </p:cNvGraphicFramePr>
          <p:nvPr>
            <p:extLst>
              <p:ext uri="{D42A27DB-BD31-4B8C-83A1-F6EECF244321}">
                <p14:modId xmlns:p14="http://schemas.microsoft.com/office/powerpoint/2010/main" val="1303263917"/>
              </p:ext>
            </p:extLst>
          </p:nvPr>
        </p:nvGraphicFramePr>
        <p:xfrm>
          <a:off x="320033" y="1493818"/>
          <a:ext cx="8563714" cy="3920014"/>
        </p:xfrm>
        <a:graphic>
          <a:graphicData uri="http://schemas.openxmlformats.org/drawingml/2006/table">
            <a:tbl>
              <a:tblPr firstRow="1" bandRow="1">
                <a:tableStyleId>{5C22544A-7EE6-4342-B048-85BDC9FD1C3A}</a:tableStyleId>
              </a:tblPr>
              <a:tblGrid>
                <a:gridCol w="5760727">
                  <a:extLst>
                    <a:ext uri="{9D8B030D-6E8A-4147-A177-3AD203B41FA5}">
                      <a16:colId xmlns:a16="http://schemas.microsoft.com/office/drawing/2014/main" val="3057297079"/>
                    </a:ext>
                  </a:extLst>
                </a:gridCol>
                <a:gridCol w="2802987">
                  <a:extLst>
                    <a:ext uri="{9D8B030D-6E8A-4147-A177-3AD203B41FA5}">
                      <a16:colId xmlns:a16="http://schemas.microsoft.com/office/drawing/2014/main" val="3473422310"/>
                    </a:ext>
                  </a:extLst>
                </a:gridCol>
              </a:tblGrid>
              <a:tr h="353854">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402819">
                <a:tc>
                  <a:txBody>
                    <a:bodyPr/>
                    <a:lstStyle/>
                    <a:p>
                      <a:pPr marL="171450" indent="-171450">
                        <a:buFont typeface="Arial" panose="020B0604020202020204" pitchFamily="34" charset="0"/>
                        <a:buChar char="•"/>
                      </a:pPr>
                      <a:r>
                        <a:rPr lang="en-GB" sz="1150" b="0" baseline="0" dirty="0">
                          <a:solidFill>
                            <a:schemeClr val="tx1"/>
                          </a:solidFill>
                        </a:rPr>
                        <a:t>Engaged with Inclusive Attendance through the Priority Area.</a:t>
                      </a:r>
                    </a:p>
                    <a:p>
                      <a:pPr marL="171450" indent="-171450">
                        <a:buFont typeface="Arial" panose="020B0604020202020204" pitchFamily="34" charset="0"/>
                        <a:buChar char="•"/>
                      </a:pPr>
                      <a:r>
                        <a:rPr lang="en-GB" sz="1150" b="0" baseline="0" dirty="0">
                          <a:solidFill>
                            <a:schemeClr val="tx1"/>
                          </a:solidFill>
                        </a:rPr>
                        <a:t>Continued to have Attendance Panels – 14 schools have attended since they began in 2022.</a:t>
                      </a:r>
                    </a:p>
                    <a:p>
                      <a:pPr marL="171450" indent="-171450">
                        <a:buFont typeface="Arial" panose="020B0604020202020204" pitchFamily="34" charset="0"/>
                        <a:buChar char="•"/>
                      </a:pPr>
                      <a:r>
                        <a:rPr lang="en-GB" sz="1150" b="0" baseline="0" dirty="0">
                          <a:solidFill>
                            <a:schemeClr val="tx1"/>
                          </a:solidFill>
                        </a:rPr>
                        <a:t>A senior leader in  a school has been trained in completing Inclusive attendance audits and has carried out 2 audits in our schools.</a:t>
                      </a:r>
                    </a:p>
                    <a:p>
                      <a:pPr marL="171450" indent="-171450">
                        <a:buFont typeface="Arial" panose="020B0604020202020204" pitchFamily="34" charset="0"/>
                        <a:buChar char="•"/>
                      </a:pPr>
                      <a:r>
                        <a:rPr lang="en-GB" sz="1150" b="0" baseline="0" dirty="0">
                          <a:solidFill>
                            <a:schemeClr val="tx1"/>
                          </a:solidFill>
                        </a:rPr>
                        <a:t>Some of our schools are doing the Inclusive Attendance Kite Mark – Bronze award.</a:t>
                      </a:r>
                    </a:p>
                    <a:p>
                      <a:pPr marL="171450" indent="-171450">
                        <a:buFont typeface="Arial" panose="020B0604020202020204" pitchFamily="34" charset="0"/>
                        <a:buChar char="•"/>
                      </a:pPr>
                      <a:r>
                        <a:rPr lang="en-GB" sz="1150" b="0" baseline="0" dirty="0">
                          <a:solidFill>
                            <a:schemeClr val="tx1"/>
                          </a:solidFill>
                        </a:rPr>
                        <a:t>Flexi school guidance has been created and shared with schools. </a:t>
                      </a:r>
                    </a:p>
                    <a:p>
                      <a:pPr marL="171450" indent="-171450">
                        <a:buFont typeface="Arial" panose="020B0604020202020204" pitchFamily="34" charset="0"/>
                        <a:buChar char="•"/>
                      </a:pPr>
                      <a:r>
                        <a:rPr lang="en-GB" sz="1150" b="0" baseline="0" dirty="0">
                          <a:solidFill>
                            <a:schemeClr val="tx1"/>
                          </a:solidFill>
                        </a:rPr>
                        <a:t>Code reports have been run and any anomalies have been identified and rectified.  Correct use of codes has been a continual agenda item at the attendance group network.</a:t>
                      </a:r>
                    </a:p>
                    <a:p>
                      <a:pPr marL="171450" indent="-171450">
                        <a:buFont typeface="Arial" panose="020B0604020202020204" pitchFamily="34" charset="0"/>
                        <a:buChar char="•"/>
                      </a:pPr>
                      <a:r>
                        <a:rPr lang="en-GB" sz="1150" b="0" baseline="0" dirty="0">
                          <a:solidFill>
                            <a:schemeClr val="tx1"/>
                          </a:solidFill>
                        </a:rPr>
                        <a:t>Schools are moving over to Arbor and training has been provided at the network about how to run reports for attendance in Arbor.</a:t>
                      </a:r>
                    </a:p>
                    <a:p>
                      <a:pPr marL="171450" indent="-171450">
                        <a:buFont typeface="Arial" panose="020B0604020202020204" pitchFamily="34" charset="0"/>
                        <a:buChar char="•"/>
                      </a:pPr>
                      <a:r>
                        <a:rPr lang="en-GB" sz="1150" b="0" baseline="0" dirty="0">
                          <a:solidFill>
                            <a:schemeClr val="tx1"/>
                          </a:solidFill>
                        </a:rPr>
                        <a:t>Best practice continues to be shared across the network.</a:t>
                      </a:r>
                    </a:p>
                    <a:p>
                      <a:pPr marL="171450" indent="-171450">
                        <a:buFont typeface="Arial" panose="020B0604020202020204" pitchFamily="34" charset="0"/>
                        <a:buChar char="•"/>
                      </a:pPr>
                      <a:r>
                        <a:rPr lang="en-GB" sz="1150" b="0" baseline="0" dirty="0">
                          <a:solidFill>
                            <a:schemeClr val="tx1"/>
                          </a:solidFill>
                        </a:rPr>
                        <a:t>Attendance continued to be part of partnership reviews</a:t>
                      </a:r>
                    </a:p>
                    <a:p>
                      <a:pPr marL="171450" indent="-171450">
                        <a:buFont typeface="Arial" panose="020B0604020202020204" pitchFamily="34" charset="0"/>
                        <a:buChar char="•"/>
                      </a:pPr>
                      <a:r>
                        <a:rPr lang="en-GB" sz="1150" b="0" baseline="0" dirty="0">
                          <a:solidFill>
                            <a:schemeClr val="tx1"/>
                          </a:solidFill>
                        </a:rPr>
                        <a:t>DfE Trust data shared with the networks</a:t>
                      </a:r>
                    </a:p>
                    <a:p>
                      <a:pPr marL="171450" indent="-171450">
                        <a:buFont typeface="Arial" panose="020B0604020202020204" pitchFamily="34" charset="0"/>
                        <a:buChar char="•"/>
                      </a:pPr>
                      <a:r>
                        <a:rPr lang="en-GB" sz="1150" b="0" baseline="0" dirty="0">
                          <a:solidFill>
                            <a:schemeClr val="tx1"/>
                          </a:solidFill>
                        </a:rPr>
                        <a:t>EBSA toolkits shared and collaborative working with LAs regarding section 19.</a:t>
                      </a:r>
                    </a:p>
                    <a:p>
                      <a:pPr marL="171450" indent="-171450">
                        <a:buFont typeface="Arial" panose="020B0604020202020204" pitchFamily="34" charset="0"/>
                        <a:buChar char="•"/>
                      </a:pPr>
                      <a:r>
                        <a:rPr lang="en-GB" sz="1150" b="0" baseline="0" dirty="0">
                          <a:solidFill>
                            <a:schemeClr val="tx1"/>
                          </a:solidFill>
                        </a:rPr>
                        <a:t>Attendance forms part of the indicator of concern for schools.</a:t>
                      </a:r>
                    </a:p>
                    <a:p>
                      <a:pPr marL="171450" indent="-171450">
                        <a:buFont typeface="Arial" panose="020B0604020202020204" pitchFamily="34" charset="0"/>
                        <a:buChar char="•"/>
                      </a:pPr>
                      <a:r>
                        <a:rPr lang="en-GB" sz="1150" b="0" baseline="0" dirty="0">
                          <a:solidFill>
                            <a:schemeClr val="tx1"/>
                          </a:solidFill>
                        </a:rPr>
                        <a:t>Attendance graduated response has been created and shared with schools</a:t>
                      </a:r>
                    </a:p>
                    <a:p>
                      <a:pPr marL="171450" indent="-171450">
                        <a:buFont typeface="Arial" panose="020B0604020202020204" pitchFamily="34" charset="0"/>
                        <a:buChar char="•"/>
                      </a:pPr>
                      <a:r>
                        <a:rPr lang="en-GB" sz="1150" b="0" baseline="0" dirty="0">
                          <a:solidFill>
                            <a:schemeClr val="tx1"/>
                          </a:solidFill>
                        </a:rPr>
                        <a:t>Cross referenced children’s belonging survey with attendance and discussed at the network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dirty="0">
                          <a:solidFill>
                            <a:schemeClr val="tx1"/>
                          </a:solidFill>
                        </a:rPr>
                        <a:t>14 schools have had improved attendance on the previous years with 10 of those increasing above the national increase.</a:t>
                      </a:r>
                    </a:p>
                    <a:p>
                      <a:pPr marL="171450" indent="-171450">
                        <a:buFont typeface="Arial" panose="020B0604020202020204" pitchFamily="34" charset="0"/>
                        <a:buChar char="•"/>
                      </a:pPr>
                      <a:r>
                        <a:rPr lang="en-GB" sz="1200" b="1" dirty="0">
                          <a:solidFill>
                            <a:schemeClr val="tx1"/>
                          </a:solidFill>
                        </a:rPr>
                        <a:t>Persistent Absentees have reduced from 13.4% to 11.7%.</a:t>
                      </a:r>
                    </a:p>
                    <a:p>
                      <a:pPr marL="171450" indent="-171450">
                        <a:buFont typeface="Arial" panose="020B0604020202020204" pitchFamily="34" charset="0"/>
                        <a:buChar char="•"/>
                      </a:pPr>
                      <a:r>
                        <a:rPr lang="en-GB" sz="1200" b="1" dirty="0">
                          <a:solidFill>
                            <a:schemeClr val="tx1"/>
                          </a:solidFill>
                        </a:rPr>
                        <a:t>Severely Persistent Absentees have remained stable at 0.3% both years.  This is positive given the increase in the numbers of children we have.</a:t>
                      </a:r>
                    </a:p>
                    <a:p>
                      <a:pPr marL="171450" indent="-171450">
                        <a:buFont typeface="Arial" panose="020B0604020202020204" pitchFamily="34" charset="0"/>
                        <a:buChar char="•"/>
                      </a:pPr>
                      <a:r>
                        <a:rPr lang="en-GB" sz="1200" b="1" dirty="0">
                          <a:solidFill>
                            <a:schemeClr val="tx1"/>
                          </a:solidFill>
                        </a:rPr>
                        <a:t>Schools are actively monitoring the attendance of their specific vulnerable groups and are targeting improvements according to data analysis. </a:t>
                      </a:r>
                    </a:p>
                    <a:p>
                      <a:pPr marL="171450" indent="-171450">
                        <a:buFont typeface="Arial" panose="020B0604020202020204" pitchFamily="34" charset="0"/>
                        <a:buChar char="•"/>
                      </a:pPr>
                      <a:r>
                        <a:rPr lang="en-GB" sz="1200" b="1" dirty="0">
                          <a:solidFill>
                            <a:schemeClr val="tx1"/>
                          </a:solidFill>
                        </a:rPr>
                        <a:t>Schools articulation of attendance is thorough </a:t>
                      </a:r>
                    </a:p>
                    <a:p>
                      <a:pPr marL="171450" indent="-171450">
                        <a:buFont typeface="Arial" panose="020B0604020202020204" pitchFamily="34" charset="0"/>
                        <a:buChar char="•"/>
                      </a:pPr>
                      <a:r>
                        <a:rPr lang="en-GB" sz="1200" b="1" dirty="0">
                          <a:solidFill>
                            <a:schemeClr val="tx1"/>
                          </a:solidFill>
                        </a:rPr>
                        <a:t>Communication with parents regarding expectations has improved.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284175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895074"/>
            <a:ext cx="7783051" cy="646331"/>
          </a:xfrm>
          <a:prstGeom prst="rect">
            <a:avLst/>
          </a:prstGeom>
          <a:noFill/>
        </p:spPr>
        <p:txBody>
          <a:bodyPr wrap="square" rtlCol="0">
            <a:spAutoFit/>
          </a:bodyPr>
          <a:lstStyle/>
          <a:p>
            <a:r>
              <a:rPr lang="en-GB" b="1" dirty="0"/>
              <a:t>Objective 2: Ensuring and embedding Inspirational Inclusive leadership across the Trust and Transform Schools.</a:t>
            </a:r>
          </a:p>
        </p:txBody>
      </p:sp>
      <p:sp>
        <p:nvSpPr>
          <p:cNvPr id="9" name="TextBox 8"/>
          <p:cNvSpPr txBox="1"/>
          <p:nvPr/>
        </p:nvSpPr>
        <p:spPr>
          <a:xfrm>
            <a:off x="260253" y="1412820"/>
            <a:ext cx="8736036" cy="861774"/>
          </a:xfrm>
          <a:prstGeom prst="rect">
            <a:avLst/>
          </a:prstGeom>
          <a:noFill/>
        </p:spPr>
        <p:txBody>
          <a:bodyPr wrap="square" rtlCol="0">
            <a:spAutoFit/>
          </a:bodyPr>
          <a:lstStyle/>
          <a:p>
            <a:r>
              <a:rPr lang="en-GB" sz="1400" b="1" dirty="0">
                <a:solidFill>
                  <a:srgbClr val="0070C0"/>
                </a:solidFill>
              </a:rPr>
              <a:t>Why is this a priority?</a:t>
            </a:r>
          </a:p>
          <a:p>
            <a:r>
              <a:rPr lang="en-GB" sz="1200" dirty="0"/>
              <a:t>The role of the Director Inclusion is a significant shift in the strategic leadership of inclusion across the Trust. Inclusive culture and ethos is a focus in recent government guidance for behaviour and attendance, with references made to pupils entitlement to calm, safe and supportive environments. We believe that an inclusive ethos and culture starts with the leadership and management of all our schools.</a:t>
            </a:r>
          </a:p>
        </p:txBody>
      </p:sp>
      <p:sp>
        <p:nvSpPr>
          <p:cNvPr id="10" name="TextBox 9"/>
          <p:cNvSpPr txBox="1"/>
          <p:nvPr/>
        </p:nvSpPr>
        <p:spPr>
          <a:xfrm>
            <a:off x="260253" y="2256186"/>
            <a:ext cx="4620357" cy="1231106"/>
          </a:xfrm>
          <a:prstGeom prst="rect">
            <a:avLst/>
          </a:prstGeom>
          <a:noFill/>
        </p:spPr>
        <p:txBody>
          <a:bodyPr wrap="square" rtlCol="0">
            <a:spAutoFit/>
          </a:bodyPr>
          <a:lstStyle/>
          <a:p>
            <a:r>
              <a:rPr lang="en-GB" sz="1400" b="1" dirty="0">
                <a:solidFill>
                  <a:srgbClr val="0070C0"/>
                </a:solidFill>
              </a:rPr>
              <a:t>Success Criteria</a:t>
            </a:r>
            <a:endParaRPr lang="en-GB" sz="1200" dirty="0"/>
          </a:p>
          <a:p>
            <a:pPr marL="285750" indent="-285750">
              <a:buFont typeface="Arial" panose="020B0604020202020204" pitchFamily="34" charset="0"/>
              <a:buChar char="•"/>
            </a:pPr>
            <a:r>
              <a:rPr lang="en-GB" sz="1200" dirty="0"/>
              <a:t>Pupils will achieve the best possible outcomes from their own starting points.</a:t>
            </a:r>
          </a:p>
          <a:p>
            <a:pPr marL="285750" indent="-285750">
              <a:buFont typeface="Arial" panose="020B0604020202020204" pitchFamily="34" charset="0"/>
              <a:buChar char="•"/>
            </a:pPr>
            <a:r>
              <a:rPr lang="en-GB" sz="1200" dirty="0"/>
              <a:t>Partnership reviews evidence highly effective leadership of vulnerable groups.</a:t>
            </a:r>
          </a:p>
          <a:p>
            <a:pPr marL="285750" indent="-285750">
              <a:buFont typeface="Arial" panose="020B0604020202020204" pitchFamily="34" charset="0"/>
              <a:buChar char="•"/>
            </a:pPr>
            <a:r>
              <a:rPr lang="en-GB" sz="1200" dirty="0"/>
              <a:t>Transform is recognised by external agencies as an inclusive MAT.</a:t>
            </a:r>
          </a:p>
        </p:txBody>
      </p:sp>
      <p:sp>
        <p:nvSpPr>
          <p:cNvPr id="11" name="TextBox 10"/>
          <p:cNvSpPr txBox="1"/>
          <p:nvPr/>
        </p:nvSpPr>
        <p:spPr>
          <a:xfrm>
            <a:off x="4994910" y="2291840"/>
            <a:ext cx="3783330" cy="1231106"/>
          </a:xfrm>
          <a:prstGeom prst="rect">
            <a:avLst/>
          </a:prstGeom>
          <a:noFill/>
        </p:spPr>
        <p:txBody>
          <a:bodyPr wrap="square" rtlCol="0">
            <a:spAutoFit/>
          </a:bodyPr>
          <a:lstStyle/>
          <a:p>
            <a:r>
              <a:rPr lang="en-GB" sz="1400" b="1" dirty="0">
                <a:solidFill>
                  <a:srgbClr val="0070C0"/>
                </a:solidFill>
              </a:rPr>
              <a:t>Who will make this happen?</a:t>
            </a:r>
          </a:p>
          <a:p>
            <a:pPr marL="285750" indent="-285750">
              <a:buFont typeface="Arial" panose="020B0604020202020204" pitchFamily="34" charset="0"/>
              <a:buChar char="•"/>
            </a:pPr>
            <a:r>
              <a:rPr lang="en-GB" sz="1200" dirty="0"/>
              <a:t>Transform Trust Guardians</a:t>
            </a:r>
          </a:p>
          <a:p>
            <a:pPr marL="285750" indent="-285750">
              <a:buFont typeface="Arial" panose="020B0604020202020204" pitchFamily="34" charset="0"/>
              <a:buChar char="•"/>
            </a:pPr>
            <a:r>
              <a:rPr lang="en-GB" sz="1200" dirty="0"/>
              <a:t>Directors and Associate Headteachers</a:t>
            </a:r>
          </a:p>
          <a:p>
            <a:pPr marL="285750" indent="-285750">
              <a:buFont typeface="Arial" panose="020B0604020202020204" pitchFamily="34" charset="0"/>
              <a:buChar char="•"/>
            </a:pPr>
            <a:r>
              <a:rPr lang="en-GB" sz="1200" dirty="0"/>
              <a:t>Partnership Leads</a:t>
            </a:r>
          </a:p>
          <a:p>
            <a:pPr marL="285750" indent="-285750">
              <a:buFont typeface="Arial" panose="020B0604020202020204" pitchFamily="34" charset="0"/>
              <a:buChar char="•"/>
            </a:pPr>
            <a:r>
              <a:rPr lang="en-GB" sz="1200" dirty="0"/>
              <a:t>School Senior Leadership Teams including SENCOs</a:t>
            </a:r>
          </a:p>
          <a:p>
            <a:pPr marL="285750" indent="-285750">
              <a:buFont typeface="Arial" panose="020B0604020202020204" pitchFamily="34" charset="0"/>
              <a:buChar char="•"/>
            </a:pPr>
            <a:r>
              <a:rPr lang="en-GB" sz="1200" dirty="0"/>
              <a:t>School Governors</a:t>
            </a:r>
          </a:p>
        </p:txBody>
      </p:sp>
      <p:graphicFrame>
        <p:nvGraphicFramePr>
          <p:cNvPr id="14" name="Table 13"/>
          <p:cNvGraphicFramePr>
            <a:graphicFrameLocks noGrp="1"/>
          </p:cNvGraphicFramePr>
          <p:nvPr>
            <p:extLst>
              <p:ext uri="{D42A27DB-BD31-4B8C-83A1-F6EECF244321}">
                <p14:modId xmlns:p14="http://schemas.microsoft.com/office/powerpoint/2010/main" val="1697985920"/>
              </p:ext>
            </p:extLst>
          </p:nvPr>
        </p:nvGraphicFramePr>
        <p:xfrm>
          <a:off x="320033" y="3494315"/>
          <a:ext cx="8676256" cy="1828800"/>
        </p:xfrm>
        <a:graphic>
          <a:graphicData uri="http://schemas.openxmlformats.org/drawingml/2006/table">
            <a:tbl>
              <a:tblPr firstRow="1" bandRow="1">
                <a:tableStyleId>{5C22544A-7EE6-4342-B048-85BDC9FD1C3A}</a:tableStyleId>
              </a:tblPr>
              <a:tblGrid>
                <a:gridCol w="4338128">
                  <a:extLst>
                    <a:ext uri="{9D8B030D-6E8A-4147-A177-3AD203B41FA5}">
                      <a16:colId xmlns:a16="http://schemas.microsoft.com/office/drawing/2014/main" val="604592263"/>
                    </a:ext>
                  </a:extLst>
                </a:gridCol>
                <a:gridCol w="4338128">
                  <a:extLst>
                    <a:ext uri="{9D8B030D-6E8A-4147-A177-3AD203B41FA5}">
                      <a16:colId xmlns:a16="http://schemas.microsoft.com/office/drawing/2014/main" val="1840485300"/>
                    </a:ext>
                  </a:extLst>
                </a:gridCol>
              </a:tblGrid>
              <a:tr h="205230">
                <a:tc>
                  <a:txBody>
                    <a:bodyPr/>
                    <a:lstStyle/>
                    <a:p>
                      <a:r>
                        <a:rPr lang="en-GB" sz="1000" dirty="0"/>
                        <a:t>What Transform</a:t>
                      </a:r>
                      <a:r>
                        <a:rPr lang="en-GB" sz="1000" baseline="0" dirty="0"/>
                        <a:t> will do:</a:t>
                      </a:r>
                      <a:endParaRPr lang="en-GB" sz="1000" dirty="0"/>
                    </a:p>
                  </a:txBody>
                  <a:tcPr/>
                </a:tc>
                <a:tc>
                  <a:txBody>
                    <a:bodyPr/>
                    <a:lstStyle/>
                    <a:p>
                      <a:r>
                        <a:rPr lang="en-GB" sz="1000" dirty="0"/>
                        <a:t>What schools will do:</a:t>
                      </a:r>
                    </a:p>
                  </a:txBody>
                  <a:tcPr/>
                </a:tc>
                <a:extLst>
                  <a:ext uri="{0D108BD9-81ED-4DB2-BD59-A6C34878D82A}">
                    <a16:rowId xmlns:a16="http://schemas.microsoft.com/office/drawing/2014/main" val="569433973"/>
                  </a:ext>
                </a:extLst>
              </a:tr>
              <a:tr h="370840">
                <a:tc>
                  <a:txBody>
                    <a:bodyPr/>
                    <a:lstStyle/>
                    <a:p>
                      <a:r>
                        <a:rPr lang="en-GB" sz="1000" dirty="0"/>
                        <a:t>Continue</a:t>
                      </a:r>
                      <a:r>
                        <a:rPr lang="en-GB" sz="1000" baseline="0" dirty="0"/>
                        <a:t> to provide CPD opportunities with regards to inclusive leadership and DEIB, including Governor training.</a:t>
                      </a:r>
                      <a:endParaRPr lang="en-GB" sz="1000" dirty="0"/>
                    </a:p>
                  </a:txBody>
                  <a:tcPr/>
                </a:tc>
                <a:tc>
                  <a:txBody>
                    <a:bodyPr/>
                    <a:lstStyle/>
                    <a:p>
                      <a:r>
                        <a:rPr lang="en-GB" sz="1000" dirty="0"/>
                        <a:t>Schools</a:t>
                      </a:r>
                      <a:r>
                        <a:rPr lang="en-GB" sz="1000" baseline="0" dirty="0"/>
                        <a:t> will continue to develop leaders at every level enabling them to know their part in creating inclusive culture.</a:t>
                      </a:r>
                      <a:endParaRPr lang="en-GB" sz="1000" dirty="0"/>
                    </a:p>
                  </a:txBody>
                  <a:tcPr/>
                </a:tc>
                <a:extLst>
                  <a:ext uri="{0D108BD9-81ED-4DB2-BD59-A6C34878D82A}">
                    <a16:rowId xmlns:a16="http://schemas.microsoft.com/office/drawing/2014/main" val="4044390321"/>
                  </a:ext>
                </a:extLst>
              </a:tr>
              <a:tr h="370840">
                <a:tc>
                  <a:txBody>
                    <a:bodyPr/>
                    <a:lstStyle/>
                    <a:p>
                      <a:r>
                        <a:rPr lang="en-GB" sz="1000" dirty="0"/>
                        <a:t>Support schools</a:t>
                      </a:r>
                      <a:r>
                        <a:rPr lang="en-GB" sz="1000" baseline="0" dirty="0"/>
                        <a:t> in establishing processes and procedures that will further develop inclusive culture and ethos through the work of the Guardians.</a:t>
                      </a:r>
                      <a:endParaRPr lang="en-GB" sz="1000" dirty="0"/>
                    </a:p>
                  </a:txBody>
                  <a:tcPr/>
                </a:tc>
                <a:tc>
                  <a:txBody>
                    <a:bodyPr/>
                    <a:lstStyle/>
                    <a:p>
                      <a:r>
                        <a:rPr lang="en-GB" sz="1000" dirty="0"/>
                        <a:t>Enable</a:t>
                      </a:r>
                      <a:r>
                        <a:rPr lang="en-GB" sz="1000" baseline="0" dirty="0"/>
                        <a:t> staff to a</a:t>
                      </a:r>
                      <a:r>
                        <a:rPr lang="en-GB" sz="1000" dirty="0"/>
                        <a:t>ttend</a:t>
                      </a:r>
                      <a:r>
                        <a:rPr lang="en-GB" sz="1000" baseline="0" dirty="0"/>
                        <a:t> relevant CPD opportunities and apply learning to practice.</a:t>
                      </a:r>
                      <a:endParaRPr lang="en-GB" sz="1000" dirty="0"/>
                    </a:p>
                  </a:txBody>
                  <a:tcPr/>
                </a:tc>
                <a:extLst>
                  <a:ext uri="{0D108BD9-81ED-4DB2-BD59-A6C34878D82A}">
                    <a16:rowId xmlns:a16="http://schemas.microsoft.com/office/drawing/2014/main" val="3899128319"/>
                  </a:ext>
                </a:extLst>
              </a:tr>
              <a:tr h="370840">
                <a:tc>
                  <a:txBody>
                    <a:bodyPr/>
                    <a:lstStyle/>
                    <a:p>
                      <a:r>
                        <a:rPr lang="en-GB" sz="1000" baseline="0" dirty="0"/>
                        <a:t>Develop the Director of Inclusion role and therefore c</a:t>
                      </a:r>
                      <a:r>
                        <a:rPr lang="en-GB" sz="1000" dirty="0"/>
                        <a:t>ontinue</a:t>
                      </a:r>
                      <a:r>
                        <a:rPr lang="en-GB" sz="1000" baseline="0" dirty="0"/>
                        <a:t> to communicate Trust expectations regarding inclusion.</a:t>
                      </a:r>
                      <a:endParaRPr lang="en-GB" sz="1000" dirty="0"/>
                    </a:p>
                  </a:txBody>
                  <a:tcPr/>
                </a:tc>
                <a:tc>
                  <a:txBody>
                    <a:bodyPr/>
                    <a:lstStyle/>
                    <a:p>
                      <a:r>
                        <a:rPr lang="en-GB" sz="1000" dirty="0"/>
                        <a:t>Ensure that leaders of vulnerable</a:t>
                      </a:r>
                      <a:r>
                        <a:rPr lang="en-GB" sz="1000" baseline="0" dirty="0"/>
                        <a:t> groups, including the SENCO, have a voice within the SLT.</a:t>
                      </a:r>
                      <a:endParaRPr lang="en-GB" sz="1000" dirty="0"/>
                    </a:p>
                  </a:txBody>
                  <a:tcPr/>
                </a:tc>
                <a:extLst>
                  <a:ext uri="{0D108BD9-81ED-4DB2-BD59-A6C34878D82A}">
                    <a16:rowId xmlns:a16="http://schemas.microsoft.com/office/drawing/2014/main" val="761295711"/>
                  </a:ext>
                </a:extLst>
              </a:tr>
              <a:tr h="370840">
                <a:tc>
                  <a:txBody>
                    <a:bodyPr/>
                    <a:lstStyle/>
                    <a:p>
                      <a:r>
                        <a:rPr lang="en-GB" sz="1000" dirty="0"/>
                        <a:t>Include school leadership and management on all QA activities.</a:t>
                      </a:r>
                    </a:p>
                  </a:txBody>
                  <a:tcPr/>
                </a:tc>
                <a:tc>
                  <a:txBody>
                    <a:bodyPr/>
                    <a:lstStyle/>
                    <a:p>
                      <a:r>
                        <a:rPr lang="en-GB" sz="1000" dirty="0"/>
                        <a:t>Provide</a:t>
                      </a:r>
                      <a:r>
                        <a:rPr lang="en-GB" sz="1000" baseline="0" dirty="0"/>
                        <a:t> support for teachers and support staff to develop their inclusive practice.</a:t>
                      </a:r>
                      <a:endParaRPr lang="en-GB" sz="1000" dirty="0"/>
                    </a:p>
                  </a:txBody>
                  <a:tcPr/>
                </a:tc>
                <a:extLst>
                  <a:ext uri="{0D108BD9-81ED-4DB2-BD59-A6C34878D82A}">
                    <a16:rowId xmlns:a16="http://schemas.microsoft.com/office/drawing/2014/main" val="2974111175"/>
                  </a:ext>
                </a:extLst>
              </a:tr>
            </a:tbl>
          </a:graphicData>
        </a:graphic>
      </p:graphicFrame>
    </p:spTree>
    <p:extLst>
      <p:ext uri="{BB962C8B-B14F-4D97-AF65-F5344CB8AC3E}">
        <p14:creationId xmlns:p14="http://schemas.microsoft.com/office/powerpoint/2010/main" val="382776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895074"/>
            <a:ext cx="7783051" cy="646331"/>
          </a:xfrm>
          <a:prstGeom prst="rect">
            <a:avLst/>
          </a:prstGeom>
          <a:noFill/>
        </p:spPr>
        <p:txBody>
          <a:bodyPr wrap="square" rtlCol="0">
            <a:spAutoFit/>
          </a:bodyPr>
          <a:lstStyle/>
          <a:p>
            <a:r>
              <a:rPr lang="en-GB" b="1" dirty="0"/>
              <a:t>Objective 2: Ensuring and embedding Inspirational Inclusive leadership across the Trust and Transform Schools.</a:t>
            </a:r>
          </a:p>
        </p:txBody>
      </p:sp>
      <p:sp>
        <p:nvSpPr>
          <p:cNvPr id="9" name="TextBox 8"/>
          <p:cNvSpPr txBox="1"/>
          <p:nvPr/>
        </p:nvSpPr>
        <p:spPr>
          <a:xfrm>
            <a:off x="260253" y="1460526"/>
            <a:ext cx="8736036" cy="307777"/>
          </a:xfrm>
          <a:prstGeom prst="rect">
            <a:avLst/>
          </a:prstGeom>
          <a:noFill/>
        </p:spPr>
        <p:txBody>
          <a:bodyPr wrap="square" rtlCol="0">
            <a:spAutoFit/>
          </a:bodyPr>
          <a:lstStyle/>
          <a:p>
            <a:r>
              <a:rPr lang="en-GB" sz="1400" b="1" dirty="0">
                <a:solidFill>
                  <a:srgbClr val="0070C0"/>
                </a:solidFill>
              </a:rPr>
              <a:t>Year 1 (2022-2023)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3297255309"/>
              </p:ext>
            </p:extLst>
          </p:nvPr>
        </p:nvGraphicFramePr>
        <p:xfrm>
          <a:off x="320033" y="1780265"/>
          <a:ext cx="8380522" cy="3430928"/>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200" b="0" baseline="0" dirty="0">
                          <a:solidFill>
                            <a:schemeClr val="tx1"/>
                          </a:solidFill>
                        </a:rPr>
                        <a:t>Transform Applied – Inclusive Leadership CPD.</a:t>
                      </a:r>
                    </a:p>
                    <a:p>
                      <a:pPr marL="171450" indent="-171450">
                        <a:buFont typeface="Arial" panose="020B0604020202020204" pitchFamily="34" charset="0"/>
                        <a:buChar char="•"/>
                      </a:pPr>
                      <a:r>
                        <a:rPr lang="en-GB" sz="1200" b="0" baseline="0" dirty="0">
                          <a:solidFill>
                            <a:schemeClr val="tx1"/>
                          </a:solidFill>
                        </a:rPr>
                        <a:t>Guardian’s Networks for </a:t>
                      </a:r>
                      <a:r>
                        <a:rPr lang="en-GB" sz="1200" b="0" baseline="0" dirty="0" err="1">
                          <a:solidFill>
                            <a:schemeClr val="tx1"/>
                          </a:solidFill>
                        </a:rPr>
                        <a:t>SENCos</a:t>
                      </a:r>
                      <a:r>
                        <a:rPr lang="en-GB" sz="1200" b="0" baseline="0" dirty="0">
                          <a:solidFill>
                            <a:schemeClr val="tx1"/>
                          </a:solidFill>
                        </a:rPr>
                        <a:t>, PP leads, Attendance Leads, Safeguarding Leads.</a:t>
                      </a:r>
                    </a:p>
                    <a:p>
                      <a:pPr marL="171450" indent="-171450">
                        <a:buFont typeface="Arial" panose="020B0604020202020204" pitchFamily="34" charset="0"/>
                        <a:buChar char="•"/>
                      </a:pPr>
                      <a:r>
                        <a:rPr lang="en-GB" sz="1200" b="0" baseline="0" dirty="0">
                          <a:solidFill>
                            <a:schemeClr val="tx1"/>
                          </a:solidFill>
                        </a:rPr>
                        <a:t>Enhanced Panel support for leaders supporting children with complex needs.</a:t>
                      </a:r>
                    </a:p>
                    <a:p>
                      <a:pPr marL="171450" indent="-171450">
                        <a:buFont typeface="Arial" panose="020B0604020202020204" pitchFamily="34" charset="0"/>
                        <a:buChar char="•"/>
                      </a:pPr>
                      <a:r>
                        <a:rPr lang="en-GB" sz="1200" b="0" baseline="0" dirty="0">
                          <a:solidFill>
                            <a:schemeClr val="tx1"/>
                          </a:solidFill>
                        </a:rPr>
                        <a:t>PLCs for key subject areas.</a:t>
                      </a:r>
                    </a:p>
                    <a:p>
                      <a:pPr marL="171450" indent="-171450">
                        <a:buFont typeface="Arial" panose="020B0604020202020204" pitchFamily="34" charset="0"/>
                        <a:buChar char="•"/>
                      </a:pPr>
                      <a:r>
                        <a:rPr lang="en-GB" sz="1200" b="0" baseline="0" dirty="0">
                          <a:solidFill>
                            <a:schemeClr val="tx1"/>
                          </a:solidFill>
                        </a:rPr>
                        <a:t>Director of Inclusion Role.</a:t>
                      </a:r>
                    </a:p>
                    <a:p>
                      <a:pPr marL="171450" indent="-171450">
                        <a:buFont typeface="Arial" panose="020B0604020202020204" pitchFamily="34" charset="0"/>
                        <a:buChar char="•"/>
                      </a:pPr>
                      <a:r>
                        <a:rPr lang="en-GB" sz="1200" b="0" baseline="0" dirty="0">
                          <a:solidFill>
                            <a:schemeClr val="tx1"/>
                          </a:solidFill>
                        </a:rPr>
                        <a:t>INSET day 2022 on Diversity, Equity and Inclusion.</a:t>
                      </a:r>
                    </a:p>
                    <a:p>
                      <a:pPr marL="171450" indent="-171450">
                        <a:buFont typeface="Arial" panose="020B0604020202020204" pitchFamily="34" charset="0"/>
                        <a:buChar char="•"/>
                      </a:pPr>
                      <a:r>
                        <a:rPr lang="en-GB" sz="1200" b="0" baseline="0" dirty="0">
                          <a:solidFill>
                            <a:schemeClr val="tx1"/>
                          </a:solidFill>
                        </a:rPr>
                        <a:t>QA processes, including partnership reviews focus on leadership and management.</a:t>
                      </a:r>
                    </a:p>
                    <a:p>
                      <a:pPr marL="171450" indent="-171450">
                        <a:buFont typeface="Arial" panose="020B0604020202020204" pitchFamily="34" charset="0"/>
                        <a:buChar char="•"/>
                      </a:pPr>
                      <a:r>
                        <a:rPr lang="en-GB" sz="1200" b="0" baseline="0" dirty="0">
                          <a:solidFill>
                            <a:schemeClr val="tx1"/>
                          </a:solidFill>
                        </a:rPr>
                        <a:t>SEND network created adaptations documents.</a:t>
                      </a:r>
                    </a:p>
                    <a:p>
                      <a:pPr marL="171450" indent="-171450">
                        <a:buFont typeface="Arial" panose="020B0604020202020204" pitchFamily="34" charset="0"/>
                        <a:buChar char="•"/>
                      </a:pPr>
                      <a:r>
                        <a:rPr lang="en-GB" sz="1200" b="0" baseline="0" dirty="0">
                          <a:solidFill>
                            <a:schemeClr val="tx1"/>
                          </a:solidFill>
                        </a:rPr>
                        <a:t>SEND network created bespoke provision guidance.</a:t>
                      </a:r>
                    </a:p>
                    <a:p>
                      <a:pPr marL="171450" indent="-171450">
                        <a:buFont typeface="Arial" panose="020B0604020202020204" pitchFamily="34" charset="0"/>
                        <a:buChar char="•"/>
                      </a:pPr>
                      <a:r>
                        <a:rPr lang="en-GB" sz="1200" b="0" baseline="0" dirty="0">
                          <a:solidFill>
                            <a:schemeClr val="tx1"/>
                          </a:solidFill>
                        </a:rPr>
                        <a:t>The creation of the Transform Trust Inclusion Strategy.</a:t>
                      </a:r>
                    </a:p>
                    <a:p>
                      <a:pPr marL="171450" indent="-171450">
                        <a:buFont typeface="Arial" panose="020B0604020202020204" pitchFamily="34" charset="0"/>
                        <a:buChar char="•"/>
                      </a:pPr>
                      <a:r>
                        <a:rPr lang="en-GB" sz="1200" b="0" baseline="0" dirty="0">
                          <a:solidFill>
                            <a:schemeClr val="tx1"/>
                          </a:solidFill>
                        </a:rPr>
                        <a:t>Inclusion tab on Transform’s website.</a:t>
                      </a:r>
                    </a:p>
                    <a:p>
                      <a:pPr marL="171450" indent="-171450">
                        <a:buFont typeface="Arial" panose="020B0604020202020204" pitchFamily="34" charset="0"/>
                        <a:buChar char="•"/>
                      </a:pPr>
                      <a:r>
                        <a:rPr lang="en-GB" sz="1200" b="0" baseline="0" dirty="0">
                          <a:solidFill>
                            <a:schemeClr val="tx1"/>
                          </a:solidFill>
                        </a:rPr>
                        <a:t>Governor Training  - SEND, PP, suspensions and exclusions.</a:t>
                      </a:r>
                    </a:p>
                    <a:p>
                      <a:pPr marL="171450" indent="-171450">
                        <a:buFont typeface="Arial" panose="020B0604020202020204" pitchFamily="34" charset="0"/>
                        <a:buChar char="•"/>
                      </a:pPr>
                      <a:r>
                        <a:rPr lang="en-GB" sz="1200" b="0" baseline="0" dirty="0">
                          <a:solidFill>
                            <a:schemeClr val="tx1"/>
                          </a:solidFill>
                        </a:rPr>
                        <a:t>Continued the roll out of Transform’s Self Evaluation documents.</a:t>
                      </a:r>
                    </a:p>
                    <a:p>
                      <a:pPr marL="171450" indent="-171450">
                        <a:buFont typeface="Arial" panose="020B0604020202020204" pitchFamily="34" charset="0"/>
                        <a:buChar char="•"/>
                      </a:pPr>
                      <a:r>
                        <a:rPr lang="en-GB" sz="1200" b="0" baseline="0" dirty="0">
                          <a:solidFill>
                            <a:schemeClr val="tx1"/>
                          </a:solidFill>
                        </a:rPr>
                        <a:t>Produced and shared the Trust SEND policy outlining the expectations for the leadership of SEND across the Trust.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dirty="0">
                          <a:solidFill>
                            <a:schemeClr val="tx1"/>
                          </a:solidFill>
                        </a:rPr>
                        <a:t>Positive</a:t>
                      </a:r>
                      <a:r>
                        <a:rPr lang="en-GB" sz="1200" b="1" baseline="0" dirty="0">
                          <a:solidFill>
                            <a:schemeClr val="tx1"/>
                          </a:solidFill>
                        </a:rPr>
                        <a:t> OFSTED reports regarding leadership and SEND provision.</a:t>
                      </a:r>
                    </a:p>
                    <a:p>
                      <a:pPr marL="171450" indent="-171450">
                        <a:buFont typeface="Arial" panose="020B0604020202020204" pitchFamily="34" charset="0"/>
                        <a:buChar char="•"/>
                      </a:pPr>
                      <a:r>
                        <a:rPr lang="en-GB" sz="1200" b="1" baseline="0" dirty="0">
                          <a:solidFill>
                            <a:schemeClr val="tx1"/>
                          </a:solidFill>
                        </a:rPr>
                        <a:t>Trust nominated and shortlisted for Inclusivity MAT Excellence Award.</a:t>
                      </a:r>
                    </a:p>
                    <a:p>
                      <a:pPr marL="171450" indent="-171450">
                        <a:buFont typeface="Arial" panose="020B0604020202020204" pitchFamily="34" charset="0"/>
                        <a:buChar char="•"/>
                      </a:pPr>
                      <a:r>
                        <a:rPr lang="en-GB" sz="1200" b="1" baseline="0" dirty="0">
                          <a:solidFill>
                            <a:schemeClr val="tx1"/>
                          </a:solidFill>
                        </a:rPr>
                        <a:t>DfE interested in our approach to Attendance.</a:t>
                      </a:r>
                    </a:p>
                    <a:p>
                      <a:pPr marL="171450" indent="-171450">
                        <a:buFont typeface="Arial" panose="020B0604020202020204" pitchFamily="34" charset="0"/>
                        <a:buChar char="•"/>
                      </a:pPr>
                      <a:r>
                        <a:rPr lang="en-GB" sz="1200" b="1" baseline="0" dirty="0">
                          <a:solidFill>
                            <a:schemeClr val="tx1"/>
                          </a:solidFill>
                        </a:rPr>
                        <a:t>More schools becoming Expected and Enhanced on Transform’s Self Evaluation forms e.g. Pupil premium.</a:t>
                      </a:r>
                    </a:p>
                    <a:p>
                      <a:pPr marL="171450" indent="-171450">
                        <a:buFont typeface="Arial" panose="020B0604020202020204" pitchFamily="34" charset="0"/>
                        <a:buChar char="•"/>
                      </a:pPr>
                      <a:r>
                        <a:rPr lang="en-GB" sz="1200" b="1" baseline="0" dirty="0">
                          <a:solidFill>
                            <a:schemeClr val="tx1"/>
                          </a:solidFill>
                        </a:rPr>
                        <a:t>Schools are able to articulate the expectations of SEND across the Trust.</a:t>
                      </a:r>
                    </a:p>
                    <a:p>
                      <a:pPr marL="171450" indent="-171450">
                        <a:buFont typeface="Arial" panose="020B0604020202020204" pitchFamily="34" charset="0"/>
                        <a:buChar char="•"/>
                      </a:pPr>
                      <a:endParaRPr lang="en-GB" sz="1200" b="1" baseline="0" dirty="0">
                        <a:solidFill>
                          <a:schemeClr val="tx1"/>
                        </a:solidFill>
                      </a:endParaRPr>
                    </a:p>
                    <a:p>
                      <a:pPr marL="171450" indent="-171450">
                        <a:buFont typeface="Arial" panose="020B0604020202020204" pitchFamily="34" charset="0"/>
                        <a:buChar cha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288336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895074"/>
            <a:ext cx="7783051" cy="646331"/>
          </a:xfrm>
          <a:prstGeom prst="rect">
            <a:avLst/>
          </a:prstGeom>
          <a:noFill/>
        </p:spPr>
        <p:txBody>
          <a:bodyPr wrap="square" rtlCol="0">
            <a:spAutoFit/>
          </a:bodyPr>
          <a:lstStyle/>
          <a:p>
            <a:r>
              <a:rPr lang="en-GB" b="1" dirty="0"/>
              <a:t>Objective 2: Ensuring and embedding Inspirational Inclusive leadership across the Trust and Transform Schools.</a:t>
            </a:r>
          </a:p>
        </p:txBody>
      </p:sp>
      <p:sp>
        <p:nvSpPr>
          <p:cNvPr id="9" name="TextBox 8"/>
          <p:cNvSpPr txBox="1"/>
          <p:nvPr/>
        </p:nvSpPr>
        <p:spPr>
          <a:xfrm>
            <a:off x="260253" y="1460526"/>
            <a:ext cx="8736036" cy="307777"/>
          </a:xfrm>
          <a:prstGeom prst="rect">
            <a:avLst/>
          </a:prstGeom>
          <a:noFill/>
        </p:spPr>
        <p:txBody>
          <a:bodyPr wrap="square" rtlCol="0">
            <a:spAutoFit/>
          </a:bodyPr>
          <a:lstStyle/>
          <a:p>
            <a:r>
              <a:rPr lang="en-GB" sz="1400" b="1" dirty="0">
                <a:solidFill>
                  <a:srgbClr val="00B050"/>
                </a:solidFill>
              </a:rPr>
              <a:t>Year 2 (2023-2024)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2015721419"/>
              </p:ext>
            </p:extLst>
          </p:nvPr>
        </p:nvGraphicFramePr>
        <p:xfrm>
          <a:off x="320033" y="1780265"/>
          <a:ext cx="8380522" cy="3523571"/>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200" b="0" baseline="0" dirty="0">
                          <a:solidFill>
                            <a:schemeClr val="tx1"/>
                          </a:solidFill>
                        </a:rPr>
                        <a:t>Transform Applied – Senior Leader Applied Network Inclusion session.</a:t>
                      </a:r>
                    </a:p>
                    <a:p>
                      <a:pPr marL="171450" indent="-171450">
                        <a:buFont typeface="Arial" panose="020B0604020202020204" pitchFamily="34" charset="0"/>
                        <a:buChar char="•"/>
                      </a:pPr>
                      <a:r>
                        <a:rPr lang="en-GB" sz="1200" b="0" baseline="0" dirty="0">
                          <a:solidFill>
                            <a:schemeClr val="tx1"/>
                          </a:solidFill>
                        </a:rPr>
                        <a:t>Guardian’s Networks for </a:t>
                      </a:r>
                      <a:r>
                        <a:rPr lang="en-GB" sz="1200" b="0" baseline="0" dirty="0" err="1">
                          <a:solidFill>
                            <a:schemeClr val="tx1"/>
                          </a:solidFill>
                        </a:rPr>
                        <a:t>SENCos</a:t>
                      </a:r>
                      <a:r>
                        <a:rPr lang="en-GB" sz="1200" b="0" baseline="0" dirty="0">
                          <a:solidFill>
                            <a:schemeClr val="tx1"/>
                          </a:solidFill>
                        </a:rPr>
                        <a:t>, PP leads, Attendance Leads, Safeguarding Leads.</a:t>
                      </a:r>
                    </a:p>
                    <a:p>
                      <a:pPr marL="171450" indent="-171450">
                        <a:buFont typeface="Arial" panose="020B0604020202020204" pitchFamily="34" charset="0"/>
                        <a:buChar char="•"/>
                      </a:pPr>
                      <a:r>
                        <a:rPr lang="en-GB" sz="1200" b="0" baseline="0" dirty="0">
                          <a:solidFill>
                            <a:schemeClr val="tx1"/>
                          </a:solidFill>
                        </a:rPr>
                        <a:t>Enhanced Panel support for leaders supporting children with complex needs.</a:t>
                      </a:r>
                    </a:p>
                    <a:p>
                      <a:pPr marL="171450" indent="-171450">
                        <a:buFont typeface="Arial" panose="020B0604020202020204" pitchFamily="34" charset="0"/>
                        <a:buChar char="•"/>
                      </a:pPr>
                      <a:r>
                        <a:rPr lang="en-GB" sz="1200" b="0" baseline="0" dirty="0">
                          <a:solidFill>
                            <a:schemeClr val="tx1"/>
                          </a:solidFill>
                        </a:rPr>
                        <a:t>PLCs for key subject areas continue with inclusion as a golden thread.</a:t>
                      </a:r>
                    </a:p>
                    <a:p>
                      <a:pPr marL="171450" indent="-171450">
                        <a:buFont typeface="Arial" panose="020B0604020202020204" pitchFamily="34" charset="0"/>
                        <a:buChar char="•"/>
                      </a:pPr>
                      <a:r>
                        <a:rPr lang="en-GB" sz="1200" b="0" baseline="0" dirty="0">
                          <a:solidFill>
                            <a:schemeClr val="tx1"/>
                          </a:solidFill>
                        </a:rPr>
                        <a:t>SEND Associate Secondment Role.</a:t>
                      </a:r>
                    </a:p>
                    <a:p>
                      <a:pPr marL="171450" indent="-171450">
                        <a:buFont typeface="Arial" panose="020B0604020202020204" pitchFamily="34" charset="0"/>
                        <a:buChar char="•"/>
                      </a:pPr>
                      <a:r>
                        <a:rPr lang="en-GB" sz="1200" b="0" baseline="0" dirty="0">
                          <a:solidFill>
                            <a:schemeClr val="tx1"/>
                          </a:solidFill>
                        </a:rPr>
                        <a:t>INSET day 2023 on Architecture of Environment – Inclusive adaptations.</a:t>
                      </a:r>
                    </a:p>
                    <a:p>
                      <a:pPr marL="171450" indent="-171450">
                        <a:buFont typeface="Arial" panose="020B0604020202020204" pitchFamily="34" charset="0"/>
                        <a:buChar char="•"/>
                      </a:pPr>
                      <a:r>
                        <a:rPr lang="en-GB" sz="1200" b="0" baseline="0" dirty="0">
                          <a:solidFill>
                            <a:schemeClr val="tx1"/>
                          </a:solidFill>
                        </a:rPr>
                        <a:t>Headteacher’s Admin day – expectations, policy and paperwork regarding inclusion.</a:t>
                      </a:r>
                    </a:p>
                    <a:p>
                      <a:pPr marL="171450" indent="-171450">
                        <a:buFont typeface="Arial" panose="020B0604020202020204" pitchFamily="34" charset="0"/>
                        <a:buChar char="•"/>
                      </a:pPr>
                      <a:r>
                        <a:rPr lang="en-GB" sz="1200" b="0" baseline="0" dirty="0">
                          <a:solidFill>
                            <a:schemeClr val="tx1"/>
                          </a:solidFill>
                        </a:rPr>
                        <a:t>QA processes, including partnership reviews focus on leadership and management.</a:t>
                      </a:r>
                    </a:p>
                    <a:p>
                      <a:pPr marL="171450" indent="-171450">
                        <a:buFont typeface="Arial" panose="020B0604020202020204" pitchFamily="34" charset="0"/>
                        <a:buChar char="•"/>
                      </a:pPr>
                      <a:r>
                        <a:rPr lang="en-GB" sz="1200" b="0" baseline="0" dirty="0">
                          <a:solidFill>
                            <a:schemeClr val="tx1"/>
                          </a:solidFill>
                        </a:rPr>
                        <a:t>Evidencing the impact  of Inclusion tab on Transform’s website.</a:t>
                      </a:r>
                    </a:p>
                    <a:p>
                      <a:pPr marL="171450" indent="-171450">
                        <a:buFont typeface="Arial" panose="020B0604020202020204" pitchFamily="34" charset="0"/>
                        <a:buChar char="•"/>
                      </a:pPr>
                      <a:r>
                        <a:rPr lang="en-GB" sz="1200" b="0" baseline="0" dirty="0">
                          <a:solidFill>
                            <a:schemeClr val="tx1"/>
                          </a:solidFill>
                        </a:rPr>
                        <a:t>Governor Training  - SEND, PP, suspensions and exclusions.</a:t>
                      </a:r>
                    </a:p>
                    <a:p>
                      <a:pPr marL="171450" indent="-171450">
                        <a:buFont typeface="Arial" panose="020B0604020202020204" pitchFamily="34" charset="0"/>
                        <a:buChar char="•"/>
                      </a:pPr>
                      <a:r>
                        <a:rPr lang="en-GB" sz="1200" b="0" baseline="0" dirty="0">
                          <a:solidFill>
                            <a:schemeClr val="tx1"/>
                          </a:solidFill>
                        </a:rPr>
                        <a:t>Continued the roll out of Transform’s Self Evaluation documents.</a:t>
                      </a:r>
                    </a:p>
                    <a:p>
                      <a:pPr marL="171450" indent="-171450">
                        <a:buFont typeface="Arial" panose="020B0604020202020204" pitchFamily="34" charset="0"/>
                        <a:buChar char="•"/>
                      </a:pPr>
                      <a:r>
                        <a:rPr lang="en-GB" sz="1200" b="0" baseline="0" dirty="0">
                          <a:solidFill>
                            <a:schemeClr val="tx1"/>
                          </a:solidFill>
                        </a:rPr>
                        <a:t>Introduction of the new Guardian’s Behaviour Group.</a:t>
                      </a:r>
                    </a:p>
                    <a:p>
                      <a:pPr marL="171450" indent="-171450">
                        <a:buFont typeface="Arial" panose="020B0604020202020204" pitchFamily="34" charset="0"/>
                        <a:buChar char="•"/>
                      </a:pPr>
                      <a:r>
                        <a:rPr lang="en-GB" sz="1200" b="0" baseline="0" dirty="0">
                          <a:solidFill>
                            <a:schemeClr val="tx1"/>
                          </a:solidFill>
                        </a:rPr>
                        <a:t>Introduction and roll out of R2i framework and resources across the Trust.</a:t>
                      </a:r>
                    </a:p>
                    <a:p>
                      <a:pPr marL="171450" indent="-171450">
                        <a:buFont typeface="Arial" panose="020B0604020202020204" pitchFamily="34" charset="0"/>
                        <a:buChar char="•"/>
                      </a:pPr>
                      <a:r>
                        <a:rPr lang="en-GB" sz="1200" b="0" baseline="0" dirty="0">
                          <a:solidFill>
                            <a:schemeClr val="tx1"/>
                          </a:solidFill>
                        </a:rPr>
                        <a:t>Development of the Trust SPACE AP – research and creation in collaboration with leaders across the Trust and external expertise.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dirty="0">
                          <a:solidFill>
                            <a:schemeClr val="tx1"/>
                          </a:solidFill>
                        </a:rPr>
                        <a:t>Positive</a:t>
                      </a:r>
                      <a:r>
                        <a:rPr lang="en-GB" sz="1200" b="1" baseline="0" dirty="0">
                          <a:solidFill>
                            <a:schemeClr val="tx1"/>
                          </a:solidFill>
                        </a:rPr>
                        <a:t> OFSTED reports regarding leadership and SEND provision.</a:t>
                      </a:r>
                    </a:p>
                    <a:p>
                      <a:pPr marL="171450" indent="-171450">
                        <a:buFont typeface="Arial" panose="020B0604020202020204" pitchFamily="34" charset="0"/>
                        <a:buChar char="•"/>
                      </a:pPr>
                      <a:r>
                        <a:rPr lang="en-GB" sz="1200" b="1" baseline="0" dirty="0">
                          <a:solidFill>
                            <a:schemeClr val="tx1"/>
                          </a:solidFill>
                        </a:rPr>
                        <a:t>More schools becoming Expected and Enhanced on Transform’s Self Evaluation forms e.g. Pupil premium.</a:t>
                      </a:r>
                    </a:p>
                    <a:p>
                      <a:pPr marL="171450" indent="-171450">
                        <a:buFont typeface="Arial" panose="020B0604020202020204" pitchFamily="34" charset="0"/>
                        <a:buChar char="•"/>
                      </a:pPr>
                      <a:r>
                        <a:rPr lang="en-GB" sz="1200" b="1" baseline="0" dirty="0">
                          <a:solidFill>
                            <a:schemeClr val="tx1"/>
                          </a:solidFill>
                        </a:rPr>
                        <a:t>New Heads and aspiring Heads upskilled in the leadership of Inclusion.</a:t>
                      </a:r>
                    </a:p>
                    <a:p>
                      <a:pPr marL="171450" indent="-171450">
                        <a:buFont typeface="Arial" panose="020B0604020202020204" pitchFamily="34" charset="0"/>
                        <a:buChar char="•"/>
                      </a:pPr>
                      <a:r>
                        <a:rPr lang="en-GB" sz="1200" b="1" baseline="0" dirty="0">
                          <a:solidFill>
                            <a:schemeClr val="tx1"/>
                          </a:solidFill>
                        </a:rPr>
                        <a:t>Feedback from external expertise regarding the inclusivity of Transform when assisting with the AP.</a:t>
                      </a:r>
                    </a:p>
                    <a:p>
                      <a:pPr marL="171450" indent="-171450">
                        <a:buFont typeface="Arial" panose="020B0604020202020204" pitchFamily="34" charset="0"/>
                        <a:buChar char="•"/>
                      </a:pPr>
                      <a:r>
                        <a:rPr lang="en-GB" sz="1200" b="1" baseline="0" dirty="0">
                          <a:solidFill>
                            <a:schemeClr val="tx1"/>
                          </a:solidFill>
                        </a:rPr>
                        <a:t>By introducing R2i across the whole Trust regardless of LA, we have ensured a consistency of approach to identification of needs.</a:t>
                      </a:r>
                    </a:p>
                    <a:p>
                      <a:pPr marL="171450" indent="-171450">
                        <a:buFont typeface="Arial" panose="020B0604020202020204" pitchFamily="34" charset="0"/>
                        <a:buChar char="•"/>
                      </a:pPr>
                      <a:r>
                        <a:rPr lang="en-GB" sz="1200" b="1" baseline="0" dirty="0">
                          <a:solidFill>
                            <a:schemeClr val="tx1"/>
                          </a:solidFill>
                        </a:rPr>
                        <a:t>Schools making progress with SEND where there has been Trust support.</a:t>
                      </a:r>
                    </a:p>
                    <a:p>
                      <a:pPr marL="0" indent="0">
                        <a:buFont typeface="Arial" panose="020B0604020202020204" pitchFamily="34" charset="0"/>
                        <a:buNone/>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93681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66BA2-1F87-25B1-B501-CD75124C4E9E}"/>
            </a:ext>
          </a:extLst>
        </p:cNvPr>
        <p:cNvGrpSpPr/>
        <p:nvPr/>
      </p:nvGrpSpPr>
      <p:grpSpPr>
        <a:xfrm>
          <a:off x="0" y="0"/>
          <a:ext cx="0" cy="0"/>
          <a:chOff x="0" y="0"/>
          <a:chExt cx="0" cy="0"/>
        </a:xfrm>
      </p:grpSpPr>
      <p:pic>
        <p:nvPicPr>
          <p:cNvPr id="4" name="Picture 3" descr="Trust Powerpoint 20163.jpg">
            <a:extLst>
              <a:ext uri="{FF2B5EF4-FFF2-40B4-BE49-F238E27FC236}">
                <a16:creationId xmlns:a16="http://schemas.microsoft.com/office/drawing/2014/main" id="{23635965-A5A6-07F6-3AFE-7C868582463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a:extLst>
              <a:ext uri="{FF2B5EF4-FFF2-40B4-BE49-F238E27FC236}">
                <a16:creationId xmlns:a16="http://schemas.microsoft.com/office/drawing/2014/main" id="{3C502FD8-497F-BAE4-A0EB-D3B738EEEF1F}"/>
              </a:ext>
            </a:extLst>
          </p:cNvPr>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D1B7ECFA-EA6D-B0CF-A4DB-57FCA55B0ACC}"/>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8BE04C9C-9A26-6B48-7A14-C8A699EDC599}"/>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a:extLst>
              <a:ext uri="{FF2B5EF4-FFF2-40B4-BE49-F238E27FC236}">
                <a16:creationId xmlns:a16="http://schemas.microsoft.com/office/drawing/2014/main" id="{CAD41C4D-7FE0-97DC-62BD-966F1070C233}"/>
              </a:ext>
            </a:extLst>
          </p:cNvPr>
          <p:cNvSpPr txBox="1"/>
          <p:nvPr/>
        </p:nvSpPr>
        <p:spPr>
          <a:xfrm>
            <a:off x="260253" y="895074"/>
            <a:ext cx="7783051" cy="646331"/>
          </a:xfrm>
          <a:prstGeom prst="rect">
            <a:avLst/>
          </a:prstGeom>
          <a:noFill/>
        </p:spPr>
        <p:txBody>
          <a:bodyPr wrap="square" rtlCol="0">
            <a:spAutoFit/>
          </a:bodyPr>
          <a:lstStyle/>
          <a:p>
            <a:r>
              <a:rPr lang="en-GB" b="1" dirty="0"/>
              <a:t>Objective 2: Ensuring and embedding Inspirational Inclusive leadership across the Trust and Transform Schools.</a:t>
            </a:r>
          </a:p>
        </p:txBody>
      </p:sp>
      <p:sp>
        <p:nvSpPr>
          <p:cNvPr id="9" name="TextBox 8">
            <a:extLst>
              <a:ext uri="{FF2B5EF4-FFF2-40B4-BE49-F238E27FC236}">
                <a16:creationId xmlns:a16="http://schemas.microsoft.com/office/drawing/2014/main" id="{610C98F2-9FF1-88BA-C0A4-28DE95B712B5}"/>
              </a:ext>
            </a:extLst>
          </p:cNvPr>
          <p:cNvSpPr txBox="1"/>
          <p:nvPr/>
        </p:nvSpPr>
        <p:spPr>
          <a:xfrm>
            <a:off x="260253" y="1460526"/>
            <a:ext cx="8736036" cy="307777"/>
          </a:xfrm>
          <a:prstGeom prst="rect">
            <a:avLst/>
          </a:prstGeom>
          <a:noFill/>
        </p:spPr>
        <p:txBody>
          <a:bodyPr wrap="square" rtlCol="0">
            <a:spAutoFit/>
          </a:bodyPr>
          <a:lstStyle/>
          <a:p>
            <a:r>
              <a:rPr lang="en-GB" sz="1400" b="1" dirty="0">
                <a:solidFill>
                  <a:srgbClr val="7030A0"/>
                </a:solidFill>
              </a:rPr>
              <a:t>Year 3 (2024-2025) Impact of the Strategy</a:t>
            </a:r>
          </a:p>
        </p:txBody>
      </p:sp>
      <p:graphicFrame>
        <p:nvGraphicFramePr>
          <p:cNvPr id="12" name="Table 11">
            <a:extLst>
              <a:ext uri="{FF2B5EF4-FFF2-40B4-BE49-F238E27FC236}">
                <a16:creationId xmlns:a16="http://schemas.microsoft.com/office/drawing/2014/main" id="{AA342FE6-17B2-9B95-F101-CD00F4F82C2A}"/>
              </a:ext>
            </a:extLst>
          </p:cNvPr>
          <p:cNvGraphicFramePr>
            <a:graphicFrameLocks noGrp="1"/>
          </p:cNvGraphicFramePr>
          <p:nvPr>
            <p:extLst>
              <p:ext uri="{D42A27DB-BD31-4B8C-83A1-F6EECF244321}">
                <p14:modId xmlns:p14="http://schemas.microsoft.com/office/powerpoint/2010/main" val="3207231590"/>
              </p:ext>
            </p:extLst>
          </p:nvPr>
        </p:nvGraphicFramePr>
        <p:xfrm>
          <a:off x="320033" y="1780265"/>
          <a:ext cx="8380522" cy="3935051"/>
        </p:xfrm>
        <a:graphic>
          <a:graphicData uri="http://schemas.openxmlformats.org/drawingml/2006/table">
            <a:tbl>
              <a:tblPr firstRow="1" bandRow="1">
                <a:tableStyleId>{5C22544A-7EE6-4342-B048-85BDC9FD1C3A}</a:tableStyleId>
              </a:tblPr>
              <a:tblGrid>
                <a:gridCol w="5590316">
                  <a:extLst>
                    <a:ext uri="{9D8B030D-6E8A-4147-A177-3AD203B41FA5}">
                      <a16:colId xmlns:a16="http://schemas.microsoft.com/office/drawing/2014/main" val="3057297079"/>
                    </a:ext>
                  </a:extLst>
                </a:gridCol>
                <a:gridCol w="2790206">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100" b="0" baseline="0" dirty="0">
                          <a:solidFill>
                            <a:schemeClr val="tx1"/>
                          </a:solidFill>
                        </a:rPr>
                        <a:t>Senior Leadership Applied programme year 2.</a:t>
                      </a:r>
                    </a:p>
                    <a:p>
                      <a:pPr marL="171450" indent="-171450">
                        <a:buFont typeface="Arial" panose="020B0604020202020204" pitchFamily="34" charset="0"/>
                        <a:buChar char="•"/>
                      </a:pPr>
                      <a:r>
                        <a:rPr lang="en-GB" sz="1100" b="0" baseline="0" dirty="0">
                          <a:solidFill>
                            <a:schemeClr val="tx1"/>
                          </a:solidFill>
                        </a:rPr>
                        <a:t>SENCO network with a focus on the leadership of SEND.</a:t>
                      </a:r>
                    </a:p>
                    <a:p>
                      <a:pPr marL="171450" indent="-171450">
                        <a:buFont typeface="Arial" panose="020B0604020202020204" pitchFamily="34" charset="0"/>
                        <a:buChar char="•"/>
                      </a:pPr>
                      <a:r>
                        <a:rPr lang="en-GB" sz="1100" b="0" baseline="0" dirty="0">
                          <a:solidFill>
                            <a:schemeClr val="tx1"/>
                          </a:solidFill>
                        </a:rPr>
                        <a:t>Full time SEND Associate Headteacher to enable modelling of inclusive leadership.</a:t>
                      </a:r>
                    </a:p>
                    <a:p>
                      <a:pPr marL="171450" indent="-171450">
                        <a:buFont typeface="Arial" panose="020B0604020202020204" pitchFamily="34" charset="0"/>
                        <a:buChar char="•"/>
                      </a:pPr>
                      <a:r>
                        <a:rPr lang="en-GB" sz="1100" b="0" baseline="0" dirty="0">
                          <a:solidFill>
                            <a:schemeClr val="tx1"/>
                          </a:solidFill>
                        </a:rPr>
                        <a:t>Guardian’s group and Strategic Guardians.  The use of school based senior leaders in role as of chair of the groups.</a:t>
                      </a:r>
                    </a:p>
                    <a:p>
                      <a:pPr marL="171450" indent="-171450">
                        <a:buFont typeface="Arial" panose="020B0604020202020204" pitchFamily="34" charset="0"/>
                        <a:buChar char="•"/>
                      </a:pPr>
                      <a:r>
                        <a:rPr lang="en-GB" sz="1100" b="0" baseline="0" dirty="0">
                          <a:solidFill>
                            <a:schemeClr val="tx1"/>
                          </a:solidFill>
                        </a:rPr>
                        <a:t>Enhanced Panel supporting leaders with complex needs.</a:t>
                      </a:r>
                    </a:p>
                    <a:p>
                      <a:pPr marL="171450" indent="-171450">
                        <a:buFont typeface="Arial" panose="020B0604020202020204" pitchFamily="34" charset="0"/>
                        <a:buChar char="•"/>
                      </a:pPr>
                      <a:r>
                        <a:rPr lang="en-GB" sz="1100" b="0" baseline="0" dirty="0">
                          <a:solidFill>
                            <a:schemeClr val="tx1"/>
                          </a:solidFill>
                        </a:rPr>
                        <a:t>INSET day 2024 – Communication with Parents of pupils with SEND.</a:t>
                      </a:r>
                    </a:p>
                    <a:p>
                      <a:pPr marL="171450" indent="-171450">
                        <a:buFont typeface="Arial" panose="020B0604020202020204" pitchFamily="34" charset="0"/>
                        <a:buChar char="•"/>
                      </a:pPr>
                      <a:r>
                        <a:rPr lang="en-GB" sz="1100" b="0" baseline="0" dirty="0">
                          <a:solidFill>
                            <a:schemeClr val="tx1"/>
                          </a:solidFill>
                        </a:rPr>
                        <a:t>Ending Well, Starting better INSET days for Heads – expectations and policies regarding inclusion.</a:t>
                      </a:r>
                    </a:p>
                    <a:p>
                      <a:pPr marL="171450" indent="-171450">
                        <a:buFont typeface="Arial" panose="020B0604020202020204" pitchFamily="34" charset="0"/>
                        <a:buChar char="•"/>
                      </a:pPr>
                      <a:r>
                        <a:rPr lang="en-GB" sz="1100" b="0" baseline="0" dirty="0">
                          <a:solidFill>
                            <a:schemeClr val="tx1"/>
                          </a:solidFill>
                        </a:rPr>
                        <a:t>QA processes – partnership reviews and bespoke reviews of provisions</a:t>
                      </a:r>
                    </a:p>
                    <a:p>
                      <a:pPr marL="171450" indent="-171450">
                        <a:buFont typeface="Arial" panose="020B0604020202020204" pitchFamily="34" charset="0"/>
                        <a:buChar char="•"/>
                      </a:pPr>
                      <a:r>
                        <a:rPr lang="en-GB" sz="1100" b="0" baseline="0" dirty="0">
                          <a:solidFill>
                            <a:schemeClr val="tx1"/>
                          </a:solidFill>
                        </a:rPr>
                        <a:t>Governor Training -  SEND, PP, Suspensions and Exclusions Training and resource packs produced to support.</a:t>
                      </a:r>
                    </a:p>
                    <a:p>
                      <a:pPr marL="171450" indent="-171450">
                        <a:buFont typeface="Arial" panose="020B0604020202020204" pitchFamily="34" charset="0"/>
                        <a:buChar char="•"/>
                      </a:pPr>
                      <a:r>
                        <a:rPr lang="en-GB" sz="1100" b="0" baseline="0" dirty="0">
                          <a:solidFill>
                            <a:schemeClr val="tx1"/>
                          </a:solidFill>
                        </a:rPr>
                        <a:t>Self evaluation tools – review and developed one for Enhanced Provisions in schools.</a:t>
                      </a:r>
                    </a:p>
                    <a:p>
                      <a:pPr marL="171450" indent="-171450">
                        <a:buFont typeface="Arial" panose="020B0604020202020204" pitchFamily="34" charset="0"/>
                        <a:buChar char="•"/>
                      </a:pPr>
                      <a:r>
                        <a:rPr lang="en-GB" sz="1100" b="0" baseline="0" dirty="0">
                          <a:solidFill>
                            <a:schemeClr val="tx1"/>
                          </a:solidFill>
                        </a:rPr>
                        <a:t>Link Trustee meetings for PP and SEND.</a:t>
                      </a:r>
                    </a:p>
                    <a:p>
                      <a:pPr marL="171450" indent="-171450">
                        <a:buFont typeface="Arial" panose="020B0604020202020204" pitchFamily="34" charset="0"/>
                        <a:buChar char="•"/>
                      </a:pPr>
                      <a:r>
                        <a:rPr lang="en-GB" sz="1100" b="0" baseline="0" dirty="0">
                          <a:solidFill>
                            <a:schemeClr val="tx1"/>
                          </a:solidFill>
                        </a:rPr>
                        <a:t>Immersion Projects – Inclusion presentation with supporting resources </a:t>
                      </a:r>
                    </a:p>
                    <a:p>
                      <a:pPr marL="171450" indent="-171450">
                        <a:buFont typeface="Arial" panose="020B0604020202020204" pitchFamily="34" charset="0"/>
                        <a:buChar char="•"/>
                      </a:pPr>
                      <a:r>
                        <a:rPr lang="en-GB" sz="1100" b="0" baseline="0" dirty="0">
                          <a:solidFill>
                            <a:schemeClr val="tx1"/>
                          </a:solidFill>
                        </a:rPr>
                        <a:t>Strategic Working party and Groups with LAs – collaborative working.</a:t>
                      </a:r>
                    </a:p>
                    <a:p>
                      <a:pPr marL="171450" indent="-171450">
                        <a:buFont typeface="Arial" panose="020B0604020202020204" pitchFamily="34" charset="0"/>
                        <a:buChar char="•"/>
                      </a:pPr>
                      <a:r>
                        <a:rPr lang="en-GB" sz="1100" b="0" baseline="0" dirty="0">
                          <a:solidFill>
                            <a:schemeClr val="tx1"/>
                          </a:solidFill>
                        </a:rPr>
                        <a:t>No notice visit conducted and support provided to assist improved rigor.</a:t>
                      </a:r>
                    </a:p>
                    <a:p>
                      <a:pPr marL="171450" indent="-171450">
                        <a:buFont typeface="Arial" panose="020B0604020202020204" pitchFamily="34" charset="0"/>
                        <a:buChar char="•"/>
                      </a:pPr>
                      <a:r>
                        <a:rPr lang="en-GB" sz="1100" b="0" baseline="0" dirty="0">
                          <a:solidFill>
                            <a:schemeClr val="tx1"/>
                          </a:solidFill>
                        </a:rPr>
                        <a:t>Test and Learn new OFSTED framework visits in 2 schools provided CPD opportunity.</a:t>
                      </a:r>
                    </a:p>
                    <a:p>
                      <a:pPr marL="171450" indent="-171450">
                        <a:buFont typeface="Arial" panose="020B0604020202020204" pitchFamily="34" charset="0"/>
                        <a:buChar char="•"/>
                      </a:pPr>
                      <a:r>
                        <a:rPr lang="en-GB" sz="1100" b="0" baseline="0" dirty="0">
                          <a:solidFill>
                            <a:schemeClr val="tx1"/>
                          </a:solidFill>
                        </a:rPr>
                        <a:t>SEND Associate worked in the absence of the SENCO in 4 schools – modelling good practice.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100" b="1" baseline="0" dirty="0">
                          <a:solidFill>
                            <a:schemeClr val="tx1"/>
                          </a:solidFill>
                        </a:rPr>
                        <a:t>Distributed Leadership of SEND and wider knowledge of funding streams.</a:t>
                      </a:r>
                    </a:p>
                    <a:p>
                      <a:pPr marL="171450" indent="-171450">
                        <a:buFont typeface="Arial" panose="020B0604020202020204" pitchFamily="34" charset="0"/>
                        <a:buChar char="•"/>
                      </a:pPr>
                      <a:r>
                        <a:rPr lang="en-GB" sz="1100" b="1" baseline="0" dirty="0">
                          <a:solidFill>
                            <a:schemeClr val="tx1"/>
                          </a:solidFill>
                        </a:rPr>
                        <a:t>Several promotions within the Trust to Senior Leadership roles.</a:t>
                      </a:r>
                    </a:p>
                    <a:p>
                      <a:pPr marL="171450" indent="-171450">
                        <a:buFont typeface="Arial" panose="020B0604020202020204" pitchFamily="34" charset="0"/>
                        <a:buChar char="•"/>
                      </a:pPr>
                      <a:r>
                        <a:rPr lang="en-GB" sz="1100" b="1" baseline="0" dirty="0">
                          <a:solidFill>
                            <a:schemeClr val="tx1"/>
                          </a:solidFill>
                        </a:rPr>
                        <a:t>Attracted a strong recruitment field to advertised SENCO roles.</a:t>
                      </a:r>
                    </a:p>
                    <a:p>
                      <a:pPr marL="171450" indent="-171450">
                        <a:buFont typeface="Arial" panose="020B0604020202020204" pitchFamily="34" charset="0"/>
                        <a:buChar char="•"/>
                      </a:pPr>
                      <a:r>
                        <a:rPr lang="en-GB" sz="1100" b="1" baseline="0" dirty="0">
                          <a:solidFill>
                            <a:schemeClr val="tx1"/>
                          </a:solidFill>
                        </a:rPr>
                        <a:t>Several SENCO roles are now in senior leadership roles i.e. Assistant Headteacher and Deputy. Raising the profile of SEND at SLT level.</a:t>
                      </a:r>
                    </a:p>
                    <a:p>
                      <a:pPr marL="171450" indent="-171450">
                        <a:buFont typeface="Arial" panose="020B0604020202020204" pitchFamily="34" charset="0"/>
                        <a:buChar char="•"/>
                      </a:pPr>
                      <a:r>
                        <a:rPr lang="en-GB" sz="1100" b="1" baseline="0" dirty="0">
                          <a:solidFill>
                            <a:schemeClr val="tx1"/>
                          </a:solidFill>
                        </a:rPr>
                        <a:t>Schools that have received support with funding bids have seen an increase of children receiving HLN as well as the amount allocated.</a:t>
                      </a:r>
                      <a:r>
                        <a:rPr lang="en-GB" sz="1100" b="1" dirty="0">
                          <a:solidFill>
                            <a:schemeClr val="tx1"/>
                          </a:solidFill>
                        </a:rPr>
                        <a:t> </a:t>
                      </a:r>
                    </a:p>
                    <a:p>
                      <a:pPr marL="171450" indent="-171450">
                        <a:buFont typeface="Arial" panose="020B0604020202020204" pitchFamily="34" charset="0"/>
                        <a:buChar char="•"/>
                      </a:pPr>
                      <a:r>
                        <a:rPr lang="en-GB" sz="1100" b="1" dirty="0">
                          <a:solidFill>
                            <a:schemeClr val="tx1"/>
                          </a:solidFill>
                        </a:rPr>
                        <a:t>Positive</a:t>
                      </a:r>
                      <a:r>
                        <a:rPr lang="en-GB" sz="1100" b="1" baseline="0" dirty="0">
                          <a:solidFill>
                            <a:schemeClr val="tx1"/>
                          </a:solidFill>
                        </a:rPr>
                        <a:t> OFSTED reports regarding leadership and SEND provision.</a:t>
                      </a:r>
                    </a:p>
                    <a:p>
                      <a:pPr marL="171450" indent="-171450">
                        <a:buFont typeface="Arial" panose="020B0604020202020204" pitchFamily="34" charset="0"/>
                        <a:buChar char="•"/>
                      </a:pPr>
                      <a:r>
                        <a:rPr lang="en-GB" sz="1100" b="1" baseline="0" dirty="0">
                          <a:solidFill>
                            <a:schemeClr val="tx1"/>
                          </a:solidFill>
                        </a:rPr>
                        <a:t>More schools becoming Expected and Enhanced on Transform’s Self Evaluation forms e.g. Pupil premium.</a:t>
                      </a:r>
                    </a:p>
                    <a:p>
                      <a:pPr marL="171450" indent="-171450">
                        <a:buFont typeface="Arial" panose="020B0604020202020204" pitchFamily="34" charset="0"/>
                        <a:buChar char="•"/>
                      </a:pPr>
                      <a:r>
                        <a:rPr lang="en-GB" sz="1100" b="1" baseline="0" dirty="0">
                          <a:solidFill>
                            <a:schemeClr val="tx1"/>
                          </a:solidFill>
                        </a:rPr>
                        <a:t>Positive feedback following immersion visits.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180116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584775"/>
          </a:xfrm>
          <a:prstGeom prst="rect">
            <a:avLst/>
          </a:prstGeom>
          <a:noFill/>
        </p:spPr>
        <p:txBody>
          <a:bodyPr wrap="square" rtlCol="0">
            <a:spAutoFit/>
          </a:bodyPr>
          <a:lstStyle/>
          <a:p>
            <a:r>
              <a:rPr lang="en-GB" sz="1600" b="1" dirty="0"/>
              <a:t>Objective 3: To understand and meet the needs of all children, in particular those who are vulnerable and/or disadvantaged, at the earliest point of identification.</a:t>
            </a:r>
          </a:p>
        </p:txBody>
      </p:sp>
      <p:sp>
        <p:nvSpPr>
          <p:cNvPr id="9" name="TextBox 8"/>
          <p:cNvSpPr txBox="1"/>
          <p:nvPr/>
        </p:nvSpPr>
        <p:spPr>
          <a:xfrm>
            <a:off x="268432" y="1505679"/>
            <a:ext cx="8736036" cy="861774"/>
          </a:xfrm>
          <a:prstGeom prst="rect">
            <a:avLst/>
          </a:prstGeom>
          <a:noFill/>
        </p:spPr>
        <p:txBody>
          <a:bodyPr wrap="square" rtlCol="0">
            <a:spAutoFit/>
          </a:bodyPr>
          <a:lstStyle/>
          <a:p>
            <a:r>
              <a:rPr lang="en-GB" sz="1400" b="1" dirty="0">
                <a:solidFill>
                  <a:srgbClr val="0070C0"/>
                </a:solidFill>
              </a:rPr>
              <a:t>Why is this a priority?</a:t>
            </a:r>
          </a:p>
          <a:p>
            <a:r>
              <a:rPr lang="en-GB" sz="1200" dirty="0"/>
              <a:t>High quality teaching and learning is the single most impactful factor in meeting the needs of all children.  A well sequenced, progressive and engaging curriculum is central to ensuring that ALL children know more and remember more. We believe that we need to meet need for learning to happen.</a:t>
            </a:r>
          </a:p>
        </p:txBody>
      </p:sp>
      <p:sp>
        <p:nvSpPr>
          <p:cNvPr id="10" name="TextBox 9"/>
          <p:cNvSpPr txBox="1"/>
          <p:nvPr/>
        </p:nvSpPr>
        <p:spPr>
          <a:xfrm>
            <a:off x="260253" y="2284993"/>
            <a:ext cx="4620357" cy="1231106"/>
          </a:xfrm>
          <a:prstGeom prst="rect">
            <a:avLst/>
          </a:prstGeom>
          <a:noFill/>
        </p:spPr>
        <p:txBody>
          <a:bodyPr wrap="square" rtlCol="0">
            <a:spAutoFit/>
          </a:bodyPr>
          <a:lstStyle/>
          <a:p>
            <a:r>
              <a:rPr lang="en-GB" sz="1400" b="1" dirty="0">
                <a:solidFill>
                  <a:srgbClr val="0070C0"/>
                </a:solidFill>
              </a:rPr>
              <a:t>Success Criteria</a:t>
            </a:r>
          </a:p>
          <a:p>
            <a:pPr marL="285750" indent="-285750">
              <a:buFont typeface="Arial" panose="020B0604020202020204" pitchFamily="34" charset="0"/>
              <a:buChar char="•"/>
            </a:pPr>
            <a:r>
              <a:rPr lang="en-GB" sz="1200" dirty="0"/>
              <a:t>Schools can demonstrate the graduated response when identifying additional needs for pupils.</a:t>
            </a:r>
          </a:p>
          <a:p>
            <a:pPr marL="285750" indent="-285750">
              <a:buFont typeface="Arial" panose="020B0604020202020204" pitchFamily="34" charset="0"/>
              <a:buChar char="•"/>
            </a:pPr>
            <a:r>
              <a:rPr lang="en-GB" sz="1200" dirty="0"/>
              <a:t>Partnership reviews evidence high levels of pupil engagement and good behaviour and attitudes.</a:t>
            </a:r>
          </a:p>
          <a:p>
            <a:pPr marL="285750" indent="-285750">
              <a:buFont typeface="Arial" panose="020B0604020202020204" pitchFamily="34" charset="0"/>
              <a:buChar char="•"/>
            </a:pPr>
            <a:r>
              <a:rPr lang="en-GB" sz="1200" dirty="0"/>
              <a:t>Schools can demonstrate effective adaptation of curriculum.</a:t>
            </a:r>
          </a:p>
        </p:txBody>
      </p:sp>
      <p:sp>
        <p:nvSpPr>
          <p:cNvPr id="11" name="TextBox 10"/>
          <p:cNvSpPr txBox="1"/>
          <p:nvPr/>
        </p:nvSpPr>
        <p:spPr>
          <a:xfrm>
            <a:off x="4994910" y="2233068"/>
            <a:ext cx="3783330" cy="1231106"/>
          </a:xfrm>
          <a:prstGeom prst="rect">
            <a:avLst/>
          </a:prstGeom>
          <a:noFill/>
        </p:spPr>
        <p:txBody>
          <a:bodyPr wrap="square" rtlCol="0">
            <a:spAutoFit/>
          </a:bodyPr>
          <a:lstStyle/>
          <a:p>
            <a:r>
              <a:rPr lang="en-GB" sz="1400" b="1" dirty="0">
                <a:solidFill>
                  <a:srgbClr val="0070C0"/>
                </a:solidFill>
              </a:rPr>
              <a:t>Who will make this happen?</a:t>
            </a:r>
          </a:p>
          <a:p>
            <a:pPr marL="285750" indent="-285750">
              <a:buFont typeface="Arial" panose="020B0604020202020204" pitchFamily="34" charset="0"/>
              <a:buChar char="•"/>
            </a:pPr>
            <a:r>
              <a:rPr lang="en-GB" sz="1200" dirty="0"/>
              <a:t>School Senior Leadership Teams, including SENCOs</a:t>
            </a:r>
          </a:p>
          <a:p>
            <a:pPr marL="285750" indent="-285750">
              <a:buFont typeface="Arial" panose="020B0604020202020204" pitchFamily="34" charset="0"/>
              <a:buChar char="•"/>
            </a:pPr>
            <a:r>
              <a:rPr lang="en-GB" sz="1200" dirty="0"/>
              <a:t>Curriculum and subject leaders</a:t>
            </a:r>
          </a:p>
          <a:p>
            <a:pPr marL="285750" indent="-285750">
              <a:buFont typeface="Arial" panose="020B0604020202020204" pitchFamily="34" charset="0"/>
              <a:buChar char="•"/>
            </a:pPr>
            <a:r>
              <a:rPr lang="en-GB" sz="1200" dirty="0"/>
              <a:t>Directors and Associate Headteachers</a:t>
            </a:r>
          </a:p>
          <a:p>
            <a:pPr marL="285750" indent="-285750">
              <a:buFont typeface="Arial" panose="020B0604020202020204" pitchFamily="34" charset="0"/>
              <a:buChar char="•"/>
            </a:pPr>
            <a:r>
              <a:rPr lang="en-GB" sz="1200" dirty="0"/>
              <a:t>All school staff</a:t>
            </a:r>
          </a:p>
          <a:p>
            <a:pPr marL="285750" indent="-285750">
              <a:buFont typeface="Arial" panose="020B0604020202020204" pitchFamily="34" charset="0"/>
              <a:buChar char="•"/>
            </a:pPr>
            <a:endParaRPr lang="en-GB" sz="1200" dirty="0"/>
          </a:p>
        </p:txBody>
      </p:sp>
      <p:graphicFrame>
        <p:nvGraphicFramePr>
          <p:cNvPr id="14" name="Table 13"/>
          <p:cNvGraphicFramePr>
            <a:graphicFrameLocks noGrp="1"/>
          </p:cNvGraphicFramePr>
          <p:nvPr>
            <p:extLst>
              <p:ext uri="{D42A27DB-BD31-4B8C-83A1-F6EECF244321}">
                <p14:modId xmlns:p14="http://schemas.microsoft.com/office/powerpoint/2010/main" val="873604299"/>
              </p:ext>
            </p:extLst>
          </p:nvPr>
        </p:nvGraphicFramePr>
        <p:xfrm>
          <a:off x="320033" y="3494315"/>
          <a:ext cx="8676256" cy="1828800"/>
        </p:xfrm>
        <a:graphic>
          <a:graphicData uri="http://schemas.openxmlformats.org/drawingml/2006/table">
            <a:tbl>
              <a:tblPr firstRow="1" bandRow="1">
                <a:tableStyleId>{5C22544A-7EE6-4342-B048-85BDC9FD1C3A}</a:tableStyleId>
              </a:tblPr>
              <a:tblGrid>
                <a:gridCol w="4338128">
                  <a:extLst>
                    <a:ext uri="{9D8B030D-6E8A-4147-A177-3AD203B41FA5}">
                      <a16:colId xmlns:a16="http://schemas.microsoft.com/office/drawing/2014/main" val="604592263"/>
                    </a:ext>
                  </a:extLst>
                </a:gridCol>
                <a:gridCol w="4338128">
                  <a:extLst>
                    <a:ext uri="{9D8B030D-6E8A-4147-A177-3AD203B41FA5}">
                      <a16:colId xmlns:a16="http://schemas.microsoft.com/office/drawing/2014/main" val="1840485300"/>
                    </a:ext>
                  </a:extLst>
                </a:gridCol>
              </a:tblGrid>
              <a:tr h="205230">
                <a:tc>
                  <a:txBody>
                    <a:bodyPr/>
                    <a:lstStyle/>
                    <a:p>
                      <a:r>
                        <a:rPr lang="en-GB" sz="1000" dirty="0"/>
                        <a:t>What Transform</a:t>
                      </a:r>
                      <a:r>
                        <a:rPr lang="en-GB" sz="1000" baseline="0" dirty="0"/>
                        <a:t> will do:</a:t>
                      </a:r>
                      <a:endParaRPr lang="en-GB" sz="1000" dirty="0"/>
                    </a:p>
                  </a:txBody>
                  <a:tcPr/>
                </a:tc>
                <a:tc>
                  <a:txBody>
                    <a:bodyPr/>
                    <a:lstStyle/>
                    <a:p>
                      <a:r>
                        <a:rPr lang="en-GB" sz="1000" dirty="0"/>
                        <a:t>What schools will do:</a:t>
                      </a:r>
                    </a:p>
                  </a:txBody>
                  <a:tcPr/>
                </a:tc>
                <a:extLst>
                  <a:ext uri="{0D108BD9-81ED-4DB2-BD59-A6C34878D82A}">
                    <a16:rowId xmlns:a16="http://schemas.microsoft.com/office/drawing/2014/main" val="569433973"/>
                  </a:ext>
                </a:extLst>
              </a:tr>
              <a:tr h="370840">
                <a:tc>
                  <a:txBody>
                    <a:bodyPr/>
                    <a:lstStyle/>
                    <a:p>
                      <a:r>
                        <a:rPr lang="en-GB" sz="1000" dirty="0"/>
                        <a:t>Continue</a:t>
                      </a:r>
                      <a:r>
                        <a:rPr lang="en-GB" sz="1000" baseline="0" dirty="0"/>
                        <a:t> to provide PLCs, CPD, coaching and mentoring to school staff regarding curriculum and teaching and learning.</a:t>
                      </a:r>
                      <a:endParaRPr lang="en-GB" sz="1000" dirty="0"/>
                    </a:p>
                  </a:txBody>
                  <a:tcPr/>
                </a:tc>
                <a:tc>
                  <a:txBody>
                    <a:bodyPr/>
                    <a:lstStyle/>
                    <a:p>
                      <a:r>
                        <a:rPr lang="en-GB" sz="1000" dirty="0"/>
                        <a:t>Ensure that curriculums are inclusive in</a:t>
                      </a:r>
                      <a:r>
                        <a:rPr lang="en-GB" sz="1000" baseline="0" dirty="0"/>
                        <a:t> design, adapted where necessary and reflect the context of the school.</a:t>
                      </a:r>
                      <a:endParaRPr lang="en-GB" sz="1000" dirty="0"/>
                    </a:p>
                  </a:txBody>
                  <a:tcPr/>
                </a:tc>
                <a:extLst>
                  <a:ext uri="{0D108BD9-81ED-4DB2-BD59-A6C34878D82A}">
                    <a16:rowId xmlns:a16="http://schemas.microsoft.com/office/drawing/2014/main" val="4044390321"/>
                  </a:ext>
                </a:extLst>
              </a:tr>
              <a:tr h="370840">
                <a:tc>
                  <a:txBody>
                    <a:bodyPr/>
                    <a:lstStyle/>
                    <a:p>
                      <a:r>
                        <a:rPr lang="en-GB" sz="1000" dirty="0"/>
                        <a:t>Liaise</a:t>
                      </a:r>
                      <a:r>
                        <a:rPr lang="en-GB" sz="1000" baseline="0" dirty="0"/>
                        <a:t> with outside agencies and Local Authorities in supporting schools with their more vulnerable and/or complex learners.</a:t>
                      </a:r>
                      <a:endParaRPr lang="en-GB" sz="1000" dirty="0"/>
                    </a:p>
                  </a:txBody>
                  <a:tcPr/>
                </a:tc>
                <a:tc>
                  <a:txBody>
                    <a:bodyPr/>
                    <a:lstStyle/>
                    <a:p>
                      <a:r>
                        <a:rPr lang="en-GB" sz="1000" dirty="0"/>
                        <a:t>Have an unerring</a:t>
                      </a:r>
                      <a:r>
                        <a:rPr lang="en-GB" sz="1000" baseline="0" dirty="0"/>
                        <a:t> focus on high quality first teaching and provide any specific adaptations to meet the needs of all learners.</a:t>
                      </a:r>
                      <a:endParaRPr lang="en-GB" sz="1000" dirty="0"/>
                    </a:p>
                  </a:txBody>
                  <a:tcPr/>
                </a:tc>
                <a:extLst>
                  <a:ext uri="{0D108BD9-81ED-4DB2-BD59-A6C34878D82A}">
                    <a16:rowId xmlns:a16="http://schemas.microsoft.com/office/drawing/2014/main" val="3899128319"/>
                  </a:ext>
                </a:extLst>
              </a:tr>
              <a:tr h="370840">
                <a:tc>
                  <a:txBody>
                    <a:bodyPr/>
                    <a:lstStyle/>
                    <a:p>
                      <a:r>
                        <a:rPr lang="en-GB" sz="1000" dirty="0"/>
                        <a:t>Communicate trust expectations, guidance ,</a:t>
                      </a:r>
                      <a:r>
                        <a:rPr lang="en-GB" sz="1000" baseline="0" dirty="0"/>
                        <a:t> </a:t>
                      </a:r>
                      <a:r>
                        <a:rPr lang="en-GB" sz="1000" dirty="0"/>
                        <a:t>procedures and the work of the guardian’s groups regarding meeting</a:t>
                      </a:r>
                      <a:r>
                        <a:rPr lang="en-GB" sz="1000" baseline="0" dirty="0"/>
                        <a:t> need of our most vulnerable learners.</a:t>
                      </a:r>
                      <a:endParaRPr lang="en-GB" sz="1000" dirty="0"/>
                    </a:p>
                  </a:txBody>
                  <a:tcPr/>
                </a:tc>
                <a:tc>
                  <a:txBody>
                    <a:bodyPr/>
                    <a:lstStyle/>
                    <a:p>
                      <a:r>
                        <a:rPr lang="en-GB" sz="1000" dirty="0"/>
                        <a:t>Ensure</a:t>
                      </a:r>
                      <a:r>
                        <a:rPr lang="en-GB" sz="1000" baseline="0" dirty="0"/>
                        <a:t> that all identified vulnerable leaners, including those with SEND,  engage with appropriate support which is accurately assessed for impact.</a:t>
                      </a:r>
                      <a:endParaRPr lang="en-GB" sz="1000" dirty="0"/>
                    </a:p>
                  </a:txBody>
                  <a:tcPr/>
                </a:tc>
                <a:extLst>
                  <a:ext uri="{0D108BD9-81ED-4DB2-BD59-A6C34878D82A}">
                    <a16:rowId xmlns:a16="http://schemas.microsoft.com/office/drawing/2014/main" val="761295711"/>
                  </a:ext>
                </a:extLst>
              </a:tr>
              <a:tr h="370840">
                <a:tc>
                  <a:txBody>
                    <a:bodyPr/>
                    <a:lstStyle/>
                    <a:p>
                      <a:r>
                        <a:rPr lang="en-GB" sz="1000" dirty="0"/>
                        <a:t>Support schools to</a:t>
                      </a:r>
                      <a:r>
                        <a:rPr lang="en-GB" sz="1000" baseline="0" dirty="0"/>
                        <a:t> implement their graduated response to meeting needs of all children and quality assure provision.</a:t>
                      </a:r>
                      <a:endParaRPr lang="en-GB" sz="1000" dirty="0"/>
                    </a:p>
                  </a:txBody>
                  <a:tcPr/>
                </a:tc>
                <a:tc>
                  <a:txBody>
                    <a:bodyPr/>
                    <a:lstStyle/>
                    <a:p>
                      <a:r>
                        <a:rPr lang="en-GB" sz="1000" baseline="0" dirty="0"/>
                        <a:t>Strive to improve the outcomes for all vulnerable learners especially those who are disadvantaged and/or have special educational needs.</a:t>
                      </a:r>
                      <a:endParaRPr lang="en-GB" sz="1000" dirty="0"/>
                    </a:p>
                  </a:txBody>
                  <a:tcPr/>
                </a:tc>
                <a:extLst>
                  <a:ext uri="{0D108BD9-81ED-4DB2-BD59-A6C34878D82A}">
                    <a16:rowId xmlns:a16="http://schemas.microsoft.com/office/drawing/2014/main" val="2974111175"/>
                  </a:ext>
                </a:extLst>
              </a:tr>
            </a:tbl>
          </a:graphicData>
        </a:graphic>
      </p:graphicFrame>
    </p:spTree>
    <p:extLst>
      <p:ext uri="{BB962C8B-B14F-4D97-AF65-F5344CB8AC3E}">
        <p14:creationId xmlns:p14="http://schemas.microsoft.com/office/powerpoint/2010/main" val="1102261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584775"/>
          </a:xfrm>
          <a:prstGeom prst="rect">
            <a:avLst/>
          </a:prstGeom>
          <a:noFill/>
        </p:spPr>
        <p:txBody>
          <a:bodyPr wrap="square" rtlCol="0">
            <a:spAutoFit/>
          </a:bodyPr>
          <a:lstStyle/>
          <a:p>
            <a:r>
              <a:rPr lang="en-GB" sz="1600" b="1" dirty="0"/>
              <a:t>Objective 3: To understand and meet the needs of all children, in particular those who are vulnerable and/or disadvantaged, at the earliest point of identification.</a:t>
            </a:r>
          </a:p>
        </p:txBody>
      </p:sp>
      <p:sp>
        <p:nvSpPr>
          <p:cNvPr id="9" name="TextBox 8"/>
          <p:cNvSpPr txBox="1"/>
          <p:nvPr/>
        </p:nvSpPr>
        <p:spPr>
          <a:xfrm>
            <a:off x="268432" y="1505679"/>
            <a:ext cx="8736036" cy="307777"/>
          </a:xfrm>
          <a:prstGeom prst="rect">
            <a:avLst/>
          </a:prstGeom>
          <a:noFill/>
        </p:spPr>
        <p:txBody>
          <a:bodyPr wrap="square" rtlCol="0">
            <a:spAutoFit/>
          </a:bodyPr>
          <a:lstStyle/>
          <a:p>
            <a:r>
              <a:rPr lang="en-GB" sz="1400" b="1" dirty="0">
                <a:solidFill>
                  <a:srgbClr val="0070C0"/>
                </a:solidFill>
              </a:rPr>
              <a:t>Year 1 (2022-2023)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1021557857"/>
              </p:ext>
            </p:extLst>
          </p:nvPr>
        </p:nvGraphicFramePr>
        <p:xfrm>
          <a:off x="320033" y="1780266"/>
          <a:ext cx="8380522" cy="3372180"/>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294025">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078155">
                <a:tc>
                  <a:txBody>
                    <a:bodyPr/>
                    <a:lstStyle/>
                    <a:p>
                      <a:pPr marL="171450" indent="-171450">
                        <a:buFont typeface="Arial" panose="020B0604020202020204" pitchFamily="34" charset="0"/>
                        <a:buChar char="•"/>
                      </a:pPr>
                      <a:r>
                        <a:rPr lang="en-GB" sz="1200" b="0" baseline="0" dirty="0">
                          <a:solidFill>
                            <a:schemeClr val="tx1"/>
                          </a:solidFill>
                        </a:rPr>
                        <a:t>SEND Network creation of Transform’s approach to Adaptations.</a:t>
                      </a:r>
                    </a:p>
                    <a:p>
                      <a:pPr marL="171450" indent="-171450">
                        <a:buFont typeface="Arial" panose="020B0604020202020204" pitchFamily="34" charset="0"/>
                        <a:buChar char="•"/>
                      </a:pPr>
                      <a:r>
                        <a:rPr lang="en-GB" sz="1200" b="0" baseline="0" dirty="0">
                          <a:solidFill>
                            <a:schemeClr val="tx1"/>
                          </a:solidFill>
                        </a:rPr>
                        <a:t>SEND Network creation of bespoke provision guidance.</a:t>
                      </a:r>
                    </a:p>
                    <a:p>
                      <a:pPr marL="171450" indent="-171450">
                        <a:buFont typeface="Arial" panose="020B0604020202020204" pitchFamily="34" charset="0"/>
                        <a:buChar char="•"/>
                      </a:pPr>
                      <a:r>
                        <a:rPr lang="en-GB" sz="1200" b="0" baseline="0" dirty="0">
                          <a:solidFill>
                            <a:schemeClr val="tx1"/>
                          </a:solidFill>
                        </a:rPr>
                        <a:t>Guardian’s groups work and strategic guardian meetings.</a:t>
                      </a:r>
                    </a:p>
                    <a:p>
                      <a:pPr marL="171450" indent="-171450">
                        <a:buFont typeface="Arial" panose="020B0604020202020204" pitchFamily="34" charset="0"/>
                        <a:buChar char="•"/>
                      </a:pPr>
                      <a:r>
                        <a:rPr lang="en-GB" sz="1200" b="0" baseline="0" dirty="0">
                          <a:solidFill>
                            <a:schemeClr val="tx1"/>
                          </a:solidFill>
                        </a:rPr>
                        <a:t>PLCs work on adaptations across all key subject areas.</a:t>
                      </a:r>
                    </a:p>
                    <a:p>
                      <a:pPr marL="171450" indent="-171450">
                        <a:buFont typeface="Arial" panose="020B0604020202020204" pitchFamily="34" charset="0"/>
                        <a:buChar char="•"/>
                      </a:pPr>
                      <a:r>
                        <a:rPr lang="en-GB" sz="1200" b="0" baseline="0" dirty="0">
                          <a:solidFill>
                            <a:schemeClr val="tx1"/>
                          </a:solidFill>
                        </a:rPr>
                        <a:t>QA and Partnership Reviews focus on inclusion, adaptations and bespoke provisions.</a:t>
                      </a:r>
                    </a:p>
                    <a:p>
                      <a:pPr marL="171450" indent="-171450">
                        <a:buFont typeface="Arial" panose="020B0604020202020204" pitchFamily="34" charset="0"/>
                        <a:buChar char="•"/>
                      </a:pPr>
                      <a:r>
                        <a:rPr lang="en-GB" sz="1200" b="0" baseline="0" dirty="0">
                          <a:solidFill>
                            <a:schemeClr val="tx1"/>
                          </a:solidFill>
                        </a:rPr>
                        <a:t>Signposting of good practice both within and external to the Trust.</a:t>
                      </a:r>
                    </a:p>
                    <a:p>
                      <a:pPr marL="171450" indent="-171450">
                        <a:buFont typeface="Arial" panose="020B0604020202020204" pitchFamily="34" charset="0"/>
                        <a:buChar char="•"/>
                      </a:pPr>
                      <a:r>
                        <a:rPr lang="en-GB" sz="1200" b="0" baseline="0" dirty="0">
                          <a:solidFill>
                            <a:schemeClr val="tx1"/>
                          </a:solidFill>
                        </a:rPr>
                        <a:t>Worked closely with LAs to support children at risk of Permanent Exclusion.</a:t>
                      </a:r>
                    </a:p>
                    <a:p>
                      <a:pPr marL="171450" indent="-171450">
                        <a:buFont typeface="Arial" panose="020B0604020202020204" pitchFamily="34" charset="0"/>
                        <a:buChar char="•"/>
                      </a:pPr>
                      <a:r>
                        <a:rPr lang="en-GB" sz="1200" b="0" baseline="0" dirty="0">
                          <a:solidFill>
                            <a:schemeClr val="tx1"/>
                          </a:solidFill>
                        </a:rPr>
                        <a:t>CPD sessions on EAL and personalisation.</a:t>
                      </a:r>
                    </a:p>
                    <a:p>
                      <a:pPr marL="171450" indent="-171450">
                        <a:buFont typeface="Arial" panose="020B0604020202020204" pitchFamily="34" charset="0"/>
                        <a:buChar char="•"/>
                      </a:pPr>
                      <a:r>
                        <a:rPr lang="en-GB" sz="1200" b="0" baseline="0" dirty="0">
                          <a:solidFill>
                            <a:schemeClr val="tx1"/>
                          </a:solidFill>
                        </a:rPr>
                        <a:t>Child Watch meetings.</a:t>
                      </a:r>
                    </a:p>
                    <a:p>
                      <a:pPr marL="171450" indent="-171450">
                        <a:buFont typeface="Arial" panose="020B0604020202020204" pitchFamily="34" charset="0"/>
                        <a:buChar char="•"/>
                      </a:pPr>
                      <a:r>
                        <a:rPr lang="en-GB" sz="1200" b="0" baseline="0" dirty="0">
                          <a:solidFill>
                            <a:schemeClr val="tx1"/>
                          </a:solidFill>
                        </a:rPr>
                        <a:t>Director of Inclusion has participated with Derby Primary Fair Access Panel.</a:t>
                      </a:r>
                    </a:p>
                    <a:p>
                      <a:pPr marL="171450" indent="-171450">
                        <a:buFont typeface="Arial" panose="020B0604020202020204" pitchFamily="34" charset="0"/>
                        <a:buChar char="•"/>
                      </a:pPr>
                      <a:r>
                        <a:rPr lang="en-GB" sz="1200" b="0" baseline="0" dirty="0">
                          <a:solidFill>
                            <a:schemeClr val="tx1"/>
                          </a:solidFill>
                        </a:rPr>
                        <a:t>Pupil Premium Peer Review year 2.</a:t>
                      </a:r>
                    </a:p>
                    <a:p>
                      <a:pPr marL="171450" indent="-171450">
                        <a:buFont typeface="Arial" panose="020B0604020202020204" pitchFamily="34" charset="0"/>
                        <a:buChar char="•"/>
                      </a:pPr>
                      <a:r>
                        <a:rPr lang="en-GB" sz="1200" b="0" baseline="0" dirty="0">
                          <a:solidFill>
                            <a:schemeClr val="tx1"/>
                          </a:solidFill>
                        </a:rPr>
                        <a:t>Attendance Panels.</a:t>
                      </a:r>
                    </a:p>
                    <a:p>
                      <a:pPr marL="171450" indent="-171450">
                        <a:buFont typeface="Arial" panose="020B0604020202020204" pitchFamily="34" charset="0"/>
                        <a:buChar char="•"/>
                      </a:pPr>
                      <a:r>
                        <a:rPr lang="en-GB" sz="1200" b="0" baseline="0" dirty="0">
                          <a:solidFill>
                            <a:schemeClr val="tx1"/>
                          </a:solidFill>
                        </a:rPr>
                        <a:t>INSIGHT training for SENCOs on provision mapping and learning plans.</a:t>
                      </a:r>
                    </a:p>
                    <a:p>
                      <a:pPr marL="0" indent="0">
                        <a:buFont typeface="Arial" panose="020B0604020202020204" pitchFamily="34" charset="0"/>
                        <a:buNone/>
                      </a:pPr>
                      <a:endParaRPr lang="en-GB" sz="12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baseline="0" dirty="0">
                          <a:solidFill>
                            <a:schemeClr val="tx1"/>
                          </a:solidFill>
                        </a:rPr>
                        <a:t>Asked to provided CPD on adaptations to another Trust – OLOL.</a:t>
                      </a:r>
                    </a:p>
                    <a:p>
                      <a:pPr marL="171450" indent="-171450">
                        <a:buFont typeface="Arial" panose="020B0604020202020204" pitchFamily="34" charset="0"/>
                        <a:buChar char="•"/>
                      </a:pPr>
                      <a:r>
                        <a:rPr lang="en-GB" sz="1200" b="1" baseline="0" dirty="0">
                          <a:solidFill>
                            <a:schemeClr val="tx1"/>
                          </a:solidFill>
                        </a:rPr>
                        <a:t>Reduced timetables reduced during the year.</a:t>
                      </a:r>
                    </a:p>
                    <a:p>
                      <a:pPr marL="171450" indent="-171450">
                        <a:buFont typeface="Arial" panose="020B0604020202020204" pitchFamily="34" charset="0"/>
                        <a:buChar char="•"/>
                      </a:pPr>
                      <a:r>
                        <a:rPr lang="en-GB" sz="1200" b="1" baseline="0" dirty="0">
                          <a:solidFill>
                            <a:schemeClr val="tx1"/>
                          </a:solidFill>
                        </a:rPr>
                        <a:t>OFSTED reports – behaviour and attitudes, quality of education.</a:t>
                      </a:r>
                    </a:p>
                    <a:p>
                      <a:pPr marL="171450" indent="-171450">
                        <a:buFont typeface="Arial" panose="020B0604020202020204" pitchFamily="34" charset="0"/>
                        <a:buChar char="•"/>
                      </a:pPr>
                      <a:r>
                        <a:rPr lang="en-GB" sz="1200" b="1" baseline="0" dirty="0">
                          <a:solidFill>
                            <a:schemeClr val="tx1"/>
                          </a:solidFill>
                        </a:rPr>
                        <a:t>2 Permanent Exclusions avoided by liaising with the LA regarding shared placements.</a:t>
                      </a:r>
                    </a:p>
                    <a:p>
                      <a:pPr marL="171450" indent="-171450">
                        <a:buFont typeface="Arial" panose="020B0604020202020204" pitchFamily="34" charset="0"/>
                        <a:buChar char="•"/>
                      </a:pPr>
                      <a:r>
                        <a:rPr lang="en-GB" sz="1200" b="1" baseline="0" dirty="0">
                          <a:solidFill>
                            <a:schemeClr val="tx1"/>
                          </a:solidFill>
                        </a:rPr>
                        <a:t>Children leaving to go to Special Schools.</a:t>
                      </a:r>
                    </a:p>
                    <a:p>
                      <a:pPr marL="171450" indent="-171450">
                        <a:buFont typeface="Arial" panose="020B0604020202020204" pitchFamily="34" charset="0"/>
                        <a:buChar char="•"/>
                      </a:pPr>
                      <a:r>
                        <a:rPr lang="en-GB" sz="1200" b="1" baseline="0" dirty="0">
                          <a:solidFill>
                            <a:schemeClr val="tx1"/>
                          </a:solidFill>
                        </a:rPr>
                        <a:t>Less SPAs at the start of this academic year than previous year.</a:t>
                      </a:r>
                    </a:p>
                    <a:p>
                      <a:pPr marL="0" indent="0">
                        <a:buFont typeface="Arial" panose="020B0604020202020204" pitchFamily="34" charset="0"/>
                        <a:buNone/>
                      </a:pPr>
                      <a:endParaRPr lang="en-GB" sz="1200" b="1" baseline="0" dirty="0">
                        <a:solidFill>
                          <a:schemeClr val="tx1"/>
                        </a:solidFill>
                      </a:endParaRPr>
                    </a:p>
                    <a:p>
                      <a:pPr marL="171450" indent="-171450">
                        <a:buFont typeface="Arial" panose="020B0604020202020204" pitchFamily="34" charset="0"/>
                        <a:buChar char="•"/>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99929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584775"/>
          </a:xfrm>
          <a:prstGeom prst="rect">
            <a:avLst/>
          </a:prstGeom>
          <a:noFill/>
        </p:spPr>
        <p:txBody>
          <a:bodyPr wrap="square" rtlCol="0">
            <a:spAutoFit/>
          </a:bodyPr>
          <a:lstStyle/>
          <a:p>
            <a:r>
              <a:rPr lang="en-GB" sz="1600" b="1" dirty="0"/>
              <a:t>Objective 3: To understand and meet the needs of all children, in particular those who are vulnerable and/or disadvantaged, at the earliest point of identification.</a:t>
            </a:r>
          </a:p>
        </p:txBody>
      </p:sp>
      <p:sp>
        <p:nvSpPr>
          <p:cNvPr id="9" name="TextBox 8"/>
          <p:cNvSpPr txBox="1"/>
          <p:nvPr/>
        </p:nvSpPr>
        <p:spPr>
          <a:xfrm>
            <a:off x="268432" y="1505679"/>
            <a:ext cx="8736036" cy="307777"/>
          </a:xfrm>
          <a:prstGeom prst="rect">
            <a:avLst/>
          </a:prstGeom>
          <a:noFill/>
        </p:spPr>
        <p:txBody>
          <a:bodyPr wrap="square" rtlCol="0">
            <a:spAutoFit/>
          </a:bodyPr>
          <a:lstStyle/>
          <a:p>
            <a:r>
              <a:rPr lang="en-GB" sz="1400" b="1" dirty="0">
                <a:solidFill>
                  <a:srgbClr val="00B050"/>
                </a:solidFill>
              </a:rPr>
              <a:t>Year 2 (2023-2024)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3700578022"/>
              </p:ext>
            </p:extLst>
          </p:nvPr>
        </p:nvGraphicFramePr>
        <p:xfrm>
          <a:off x="320032" y="1780266"/>
          <a:ext cx="8555535" cy="3677305"/>
        </p:xfrm>
        <a:graphic>
          <a:graphicData uri="http://schemas.openxmlformats.org/drawingml/2006/table">
            <a:tbl>
              <a:tblPr firstRow="1" bandRow="1">
                <a:tableStyleId>{5C22544A-7EE6-4342-B048-85BDC9FD1C3A}</a:tableStyleId>
              </a:tblPr>
              <a:tblGrid>
                <a:gridCol w="6181352">
                  <a:extLst>
                    <a:ext uri="{9D8B030D-6E8A-4147-A177-3AD203B41FA5}">
                      <a16:colId xmlns:a16="http://schemas.microsoft.com/office/drawing/2014/main" val="3057297079"/>
                    </a:ext>
                  </a:extLst>
                </a:gridCol>
                <a:gridCol w="2374183">
                  <a:extLst>
                    <a:ext uri="{9D8B030D-6E8A-4147-A177-3AD203B41FA5}">
                      <a16:colId xmlns:a16="http://schemas.microsoft.com/office/drawing/2014/main" val="3473422310"/>
                    </a:ext>
                  </a:extLst>
                </a:gridCol>
              </a:tblGrid>
              <a:tr h="294025">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078155">
                <a:tc>
                  <a:txBody>
                    <a:bodyPr/>
                    <a:lstStyle/>
                    <a:p>
                      <a:pPr marL="171450" indent="-171450">
                        <a:buFont typeface="Arial" panose="020B0604020202020204" pitchFamily="34" charset="0"/>
                        <a:buChar char="•"/>
                      </a:pPr>
                      <a:r>
                        <a:rPr lang="en-GB" sz="1200" b="0" baseline="0" dirty="0">
                          <a:solidFill>
                            <a:schemeClr val="tx1"/>
                          </a:solidFill>
                        </a:rPr>
                        <a:t>Guardian’s groups work and strategic guardian meetings.</a:t>
                      </a:r>
                    </a:p>
                    <a:p>
                      <a:pPr marL="171450" indent="-171450">
                        <a:buFont typeface="Arial" panose="020B0604020202020204" pitchFamily="34" charset="0"/>
                        <a:buChar char="•"/>
                      </a:pPr>
                      <a:r>
                        <a:rPr lang="en-GB" sz="1200" b="0" baseline="0" dirty="0">
                          <a:solidFill>
                            <a:schemeClr val="tx1"/>
                          </a:solidFill>
                        </a:rPr>
                        <a:t>QA and Partnership Reviews focus on pupil premium and vulnerable groups.</a:t>
                      </a:r>
                    </a:p>
                    <a:p>
                      <a:pPr marL="171450" indent="-171450">
                        <a:buFont typeface="Arial" panose="020B0604020202020204" pitchFamily="34" charset="0"/>
                        <a:buChar char="•"/>
                      </a:pPr>
                      <a:r>
                        <a:rPr lang="en-GB" sz="1200" b="0" baseline="0" dirty="0">
                          <a:solidFill>
                            <a:schemeClr val="tx1"/>
                          </a:solidFill>
                        </a:rPr>
                        <a:t>Child Watch meetings.</a:t>
                      </a:r>
                    </a:p>
                    <a:p>
                      <a:pPr marL="171450" indent="-171450">
                        <a:buFont typeface="Arial" panose="020B0604020202020204" pitchFamily="34" charset="0"/>
                        <a:buChar char="•"/>
                      </a:pPr>
                      <a:r>
                        <a:rPr lang="en-GB" sz="1200" b="0" baseline="0" dirty="0">
                          <a:solidFill>
                            <a:schemeClr val="tx1"/>
                          </a:solidFill>
                        </a:rPr>
                        <a:t>INSET day 2023 – Architecture of the Environment – classroom adaptations</a:t>
                      </a:r>
                    </a:p>
                    <a:p>
                      <a:pPr marL="171450" indent="-171450">
                        <a:buFont typeface="Arial" panose="020B0604020202020204" pitchFamily="34" charset="0"/>
                        <a:buChar char="•"/>
                      </a:pPr>
                      <a:r>
                        <a:rPr lang="en-GB" sz="1200" b="0" baseline="0" dirty="0">
                          <a:solidFill>
                            <a:schemeClr val="tx1"/>
                          </a:solidFill>
                        </a:rPr>
                        <a:t>Pupil Premium Peer Review year 3.</a:t>
                      </a:r>
                    </a:p>
                    <a:p>
                      <a:pPr marL="171450" indent="-171450">
                        <a:buFont typeface="Arial" panose="020B0604020202020204" pitchFamily="34" charset="0"/>
                        <a:buChar char="•"/>
                      </a:pPr>
                      <a:r>
                        <a:rPr lang="en-GB" sz="1200" b="0" baseline="0" dirty="0">
                          <a:solidFill>
                            <a:schemeClr val="tx1"/>
                          </a:solidFill>
                        </a:rPr>
                        <a:t>Attendance Panels continue with a focus on systemic issues and/or individual families.</a:t>
                      </a:r>
                    </a:p>
                    <a:p>
                      <a:pPr marL="171450" indent="-171450">
                        <a:buFont typeface="Arial" panose="020B0604020202020204" pitchFamily="34" charset="0"/>
                        <a:buChar char="•"/>
                      </a:pPr>
                      <a:r>
                        <a:rPr lang="en-GB" sz="1200" b="0" baseline="0" dirty="0">
                          <a:solidFill>
                            <a:schemeClr val="tx1"/>
                          </a:solidFill>
                        </a:rPr>
                        <a:t>SENCOs received training on setting up provision on INSIGHT and effective logging of behaviour and handling on </a:t>
                      </a:r>
                      <a:r>
                        <a:rPr lang="en-GB" sz="1200" b="0" baseline="0" dirty="0" err="1">
                          <a:solidFill>
                            <a:schemeClr val="tx1"/>
                          </a:solidFill>
                        </a:rPr>
                        <a:t>ScholarPack</a:t>
                      </a:r>
                      <a:r>
                        <a:rPr lang="en-GB" sz="1200" b="0" baseline="0" dirty="0">
                          <a:solidFill>
                            <a:schemeClr val="tx1"/>
                          </a:solidFill>
                        </a:rPr>
                        <a:t> that enables data analysis across the whole school and individuals.</a:t>
                      </a:r>
                    </a:p>
                    <a:p>
                      <a:pPr marL="171450" indent="-171450">
                        <a:buFont typeface="Arial" panose="020B0604020202020204" pitchFamily="34" charset="0"/>
                        <a:buChar char="•"/>
                      </a:pPr>
                      <a:r>
                        <a:rPr lang="en-GB" sz="1200" b="0" baseline="0" dirty="0">
                          <a:solidFill>
                            <a:schemeClr val="tx1"/>
                          </a:solidFill>
                        </a:rPr>
                        <a:t>Conducted an audit of skills and expertise across the Trust to facilitate the sharing of best practice.</a:t>
                      </a:r>
                    </a:p>
                    <a:p>
                      <a:pPr marL="171450" indent="-171450">
                        <a:buFont typeface="Arial" panose="020B0604020202020204" pitchFamily="34" charset="0"/>
                        <a:buChar char="•"/>
                      </a:pPr>
                      <a:r>
                        <a:rPr lang="en-GB" sz="1200" b="0" baseline="0" dirty="0">
                          <a:solidFill>
                            <a:schemeClr val="tx1"/>
                          </a:solidFill>
                        </a:rPr>
                        <a:t>SENCOs received training of identifying and assessing children with dyslexic tendencies and strategies to use in class.</a:t>
                      </a:r>
                    </a:p>
                    <a:p>
                      <a:pPr marL="171450" indent="-171450">
                        <a:buFont typeface="Arial" panose="020B0604020202020204" pitchFamily="34" charset="0"/>
                        <a:buChar char="•"/>
                      </a:pPr>
                      <a:r>
                        <a:rPr lang="en-GB" sz="1200" b="0" baseline="0" dirty="0">
                          <a:solidFill>
                            <a:schemeClr val="tx1"/>
                          </a:solidFill>
                        </a:rPr>
                        <a:t>The development of Transform Trust menu of approaches for pupil premium.</a:t>
                      </a:r>
                    </a:p>
                    <a:p>
                      <a:pPr marL="171450" indent="-171450">
                        <a:buFont typeface="Arial" panose="020B0604020202020204" pitchFamily="34" charset="0"/>
                        <a:buChar char="•"/>
                      </a:pPr>
                      <a:r>
                        <a:rPr lang="en-GB" sz="1200" b="0" baseline="0" dirty="0">
                          <a:solidFill>
                            <a:schemeClr val="tx1"/>
                          </a:solidFill>
                        </a:rPr>
                        <a:t>Jigsaw delivered training to SENCOs on using digital to support special educational needs.</a:t>
                      </a:r>
                    </a:p>
                    <a:p>
                      <a:pPr marL="171450" indent="-171450">
                        <a:buFont typeface="Arial" panose="020B0604020202020204" pitchFamily="34" charset="0"/>
                        <a:buChar char="•"/>
                      </a:pPr>
                      <a:r>
                        <a:rPr lang="en-GB" sz="1200" b="0" baseline="0" dirty="0">
                          <a:solidFill>
                            <a:schemeClr val="tx1"/>
                          </a:solidFill>
                        </a:rPr>
                        <a:t>Introduction of R2 framework and resources across the Trust to help with identifying unmet needs.</a:t>
                      </a:r>
                    </a:p>
                    <a:p>
                      <a:pPr marL="171450" indent="-171450">
                        <a:buFont typeface="Arial" panose="020B0604020202020204" pitchFamily="34" charset="0"/>
                        <a:buChar char="•"/>
                      </a:pPr>
                      <a:r>
                        <a:rPr lang="en-GB" sz="1200" b="0" baseline="0" dirty="0">
                          <a:solidFill>
                            <a:schemeClr val="tx1"/>
                          </a:solidFill>
                        </a:rPr>
                        <a:t>SEND Partnership projects.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baseline="0" dirty="0">
                          <a:solidFill>
                            <a:schemeClr val="tx1"/>
                          </a:solidFill>
                        </a:rPr>
                        <a:t>School environments seen during visits have taken into account the needs of the children in the school.</a:t>
                      </a:r>
                    </a:p>
                    <a:p>
                      <a:pPr marL="171450" indent="-171450">
                        <a:buFont typeface="Arial" panose="020B0604020202020204" pitchFamily="34" charset="0"/>
                        <a:buChar char="•"/>
                      </a:pPr>
                      <a:r>
                        <a:rPr lang="en-GB" sz="1200" b="1" baseline="0" dirty="0">
                          <a:solidFill>
                            <a:schemeClr val="tx1"/>
                          </a:solidFill>
                        </a:rPr>
                        <a:t>Good practice and the sharing of strategies through CPD, networks and working groups continues to have an impact on individual children’s outcomes.</a:t>
                      </a:r>
                    </a:p>
                    <a:p>
                      <a:pPr marL="171450" indent="-171450">
                        <a:buFont typeface="Arial" panose="020B0604020202020204" pitchFamily="34" charset="0"/>
                        <a:buChar char="•"/>
                      </a:pPr>
                      <a:r>
                        <a:rPr lang="en-GB" sz="1200" b="1" baseline="0" dirty="0">
                          <a:solidFill>
                            <a:schemeClr val="tx1"/>
                          </a:solidFill>
                        </a:rPr>
                        <a:t>Suspension data continues to be in line with national.</a:t>
                      </a:r>
                    </a:p>
                    <a:p>
                      <a:pPr marL="171450" indent="-171450">
                        <a:buFont typeface="Arial" panose="020B0604020202020204" pitchFamily="34" charset="0"/>
                        <a:buChar char="•"/>
                      </a:pPr>
                      <a:r>
                        <a:rPr lang="en-GB" sz="1200" b="1" baseline="0" dirty="0">
                          <a:solidFill>
                            <a:schemeClr val="tx1"/>
                          </a:solidFill>
                        </a:rPr>
                        <a:t>Strengths in using adaptations have been identified through quality assurance activities.</a:t>
                      </a:r>
                    </a:p>
                    <a:p>
                      <a:pPr marL="171450" indent="-171450">
                        <a:buFont typeface="Arial" panose="020B0604020202020204" pitchFamily="34" charset="0"/>
                        <a:buChar char="•"/>
                      </a:pPr>
                      <a:r>
                        <a:rPr lang="en-GB" sz="1200" b="1" baseline="0" dirty="0">
                          <a:solidFill>
                            <a:schemeClr val="tx1"/>
                          </a:solidFill>
                        </a:rPr>
                        <a:t>R2i implementation across the Trust will ensure a consistent approach to identification.</a:t>
                      </a:r>
                    </a:p>
                    <a:p>
                      <a:pPr marL="171450" indent="-171450">
                        <a:buFont typeface="Arial" panose="020B0604020202020204" pitchFamily="34" charset="0"/>
                        <a:buChar char="•"/>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78442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4AB7B-314B-A996-04AE-A1833FCA6ECB}"/>
            </a:ext>
          </a:extLst>
        </p:cNvPr>
        <p:cNvGrpSpPr/>
        <p:nvPr/>
      </p:nvGrpSpPr>
      <p:grpSpPr>
        <a:xfrm>
          <a:off x="0" y="0"/>
          <a:ext cx="0" cy="0"/>
          <a:chOff x="0" y="0"/>
          <a:chExt cx="0" cy="0"/>
        </a:xfrm>
      </p:grpSpPr>
      <p:pic>
        <p:nvPicPr>
          <p:cNvPr id="4" name="Picture 3" descr="Trust Powerpoint 20163.jpg">
            <a:extLst>
              <a:ext uri="{FF2B5EF4-FFF2-40B4-BE49-F238E27FC236}">
                <a16:creationId xmlns:a16="http://schemas.microsoft.com/office/drawing/2014/main" id="{E59837AC-9AD2-725E-7A53-A47D0531E93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a:extLst>
              <a:ext uri="{FF2B5EF4-FFF2-40B4-BE49-F238E27FC236}">
                <a16:creationId xmlns:a16="http://schemas.microsoft.com/office/drawing/2014/main" id="{99F5E542-AD11-1581-57AB-7576BDCF9A09}"/>
              </a:ext>
            </a:extLst>
          </p:cNvPr>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47B0DE07-9E35-1095-1F4C-750C2EA74A45}"/>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F39749D1-A80D-3BBB-CA5D-3E96251A1274}"/>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a:extLst>
              <a:ext uri="{FF2B5EF4-FFF2-40B4-BE49-F238E27FC236}">
                <a16:creationId xmlns:a16="http://schemas.microsoft.com/office/drawing/2014/main" id="{065E6E7B-E2CA-5AE8-2EB2-D02CAD37BF26}"/>
              </a:ext>
            </a:extLst>
          </p:cNvPr>
          <p:cNvSpPr txBox="1"/>
          <p:nvPr/>
        </p:nvSpPr>
        <p:spPr>
          <a:xfrm>
            <a:off x="260253" y="973498"/>
            <a:ext cx="7930762" cy="584775"/>
          </a:xfrm>
          <a:prstGeom prst="rect">
            <a:avLst/>
          </a:prstGeom>
          <a:noFill/>
        </p:spPr>
        <p:txBody>
          <a:bodyPr wrap="square" rtlCol="0">
            <a:spAutoFit/>
          </a:bodyPr>
          <a:lstStyle/>
          <a:p>
            <a:r>
              <a:rPr lang="en-GB" sz="1600" b="1" dirty="0"/>
              <a:t>Objective 3: To understand and meet the needs of all children, in particular those who are vulnerable and/or disadvantaged, at the earliest point of identification.</a:t>
            </a:r>
          </a:p>
        </p:txBody>
      </p:sp>
      <p:sp>
        <p:nvSpPr>
          <p:cNvPr id="9" name="TextBox 8">
            <a:extLst>
              <a:ext uri="{FF2B5EF4-FFF2-40B4-BE49-F238E27FC236}">
                <a16:creationId xmlns:a16="http://schemas.microsoft.com/office/drawing/2014/main" id="{88229844-412B-333C-D546-7F88718EDBF9}"/>
              </a:ext>
            </a:extLst>
          </p:cNvPr>
          <p:cNvSpPr txBox="1"/>
          <p:nvPr/>
        </p:nvSpPr>
        <p:spPr>
          <a:xfrm>
            <a:off x="268432" y="1505679"/>
            <a:ext cx="8736036" cy="307777"/>
          </a:xfrm>
          <a:prstGeom prst="rect">
            <a:avLst/>
          </a:prstGeom>
          <a:noFill/>
        </p:spPr>
        <p:txBody>
          <a:bodyPr wrap="square" rtlCol="0">
            <a:spAutoFit/>
          </a:bodyPr>
          <a:lstStyle/>
          <a:p>
            <a:r>
              <a:rPr lang="en-GB" sz="1400" b="1" dirty="0">
                <a:solidFill>
                  <a:srgbClr val="7030A0"/>
                </a:solidFill>
              </a:rPr>
              <a:t>Year 3 (2024-2025) Impact of the Strategy</a:t>
            </a:r>
          </a:p>
        </p:txBody>
      </p:sp>
      <p:graphicFrame>
        <p:nvGraphicFramePr>
          <p:cNvPr id="12" name="Table 11">
            <a:extLst>
              <a:ext uri="{FF2B5EF4-FFF2-40B4-BE49-F238E27FC236}">
                <a16:creationId xmlns:a16="http://schemas.microsoft.com/office/drawing/2014/main" id="{13FB1891-01CD-5E90-035E-2DB5DA2BC1E2}"/>
              </a:ext>
            </a:extLst>
          </p:cNvPr>
          <p:cNvGraphicFramePr>
            <a:graphicFrameLocks noGrp="1"/>
          </p:cNvGraphicFramePr>
          <p:nvPr>
            <p:extLst>
              <p:ext uri="{D42A27DB-BD31-4B8C-83A1-F6EECF244321}">
                <p14:modId xmlns:p14="http://schemas.microsoft.com/office/powerpoint/2010/main" val="4100524665"/>
              </p:ext>
            </p:extLst>
          </p:nvPr>
        </p:nvGraphicFramePr>
        <p:xfrm>
          <a:off x="320032" y="1780266"/>
          <a:ext cx="8555535" cy="3921145"/>
        </p:xfrm>
        <a:graphic>
          <a:graphicData uri="http://schemas.openxmlformats.org/drawingml/2006/table">
            <a:tbl>
              <a:tblPr firstRow="1" bandRow="1">
                <a:tableStyleId>{5C22544A-7EE6-4342-B048-85BDC9FD1C3A}</a:tableStyleId>
              </a:tblPr>
              <a:tblGrid>
                <a:gridCol w="6181352">
                  <a:extLst>
                    <a:ext uri="{9D8B030D-6E8A-4147-A177-3AD203B41FA5}">
                      <a16:colId xmlns:a16="http://schemas.microsoft.com/office/drawing/2014/main" val="3057297079"/>
                    </a:ext>
                  </a:extLst>
                </a:gridCol>
                <a:gridCol w="2374183">
                  <a:extLst>
                    <a:ext uri="{9D8B030D-6E8A-4147-A177-3AD203B41FA5}">
                      <a16:colId xmlns:a16="http://schemas.microsoft.com/office/drawing/2014/main" val="3473422310"/>
                    </a:ext>
                  </a:extLst>
                </a:gridCol>
              </a:tblGrid>
              <a:tr h="294025">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078155">
                <a:tc>
                  <a:txBody>
                    <a:bodyPr/>
                    <a:lstStyle/>
                    <a:p>
                      <a:pPr marL="171450" indent="-171450">
                        <a:buFont typeface="Arial" panose="020B0604020202020204" pitchFamily="34" charset="0"/>
                        <a:buChar char="•"/>
                      </a:pPr>
                      <a:r>
                        <a:rPr lang="en-GB" sz="1100" b="0" baseline="0" dirty="0">
                          <a:solidFill>
                            <a:schemeClr val="tx1"/>
                          </a:solidFill>
                        </a:rPr>
                        <a:t>Role out of R2i – assessments now help to identify needs at the earliest points.</a:t>
                      </a:r>
                    </a:p>
                    <a:p>
                      <a:pPr marL="171450" indent="-171450">
                        <a:buFont typeface="Arial" panose="020B0604020202020204" pitchFamily="34" charset="0"/>
                        <a:buChar char="•"/>
                      </a:pPr>
                      <a:r>
                        <a:rPr lang="en-GB" sz="1100" b="0" baseline="0" dirty="0">
                          <a:solidFill>
                            <a:schemeClr val="tx1"/>
                          </a:solidFill>
                        </a:rPr>
                        <a:t>Guardian’s groups and strategic guardian’s meetings focus on meeting the needs or our children.</a:t>
                      </a:r>
                    </a:p>
                    <a:p>
                      <a:pPr marL="171450" indent="-171450">
                        <a:buFont typeface="Arial" panose="020B0604020202020204" pitchFamily="34" charset="0"/>
                        <a:buChar char="•"/>
                      </a:pPr>
                      <a:r>
                        <a:rPr lang="en-GB" sz="1100" b="0" baseline="0" dirty="0">
                          <a:solidFill>
                            <a:schemeClr val="tx1"/>
                          </a:solidFill>
                        </a:rPr>
                        <a:t>Self Evaluation tools have continued to be reviewed and developed.</a:t>
                      </a:r>
                    </a:p>
                    <a:p>
                      <a:pPr marL="171450" indent="-171450">
                        <a:buFont typeface="Arial" panose="020B0604020202020204" pitchFamily="34" charset="0"/>
                        <a:buChar char="•"/>
                      </a:pPr>
                      <a:r>
                        <a:rPr lang="en-GB" sz="1100" b="0" baseline="0" dirty="0">
                          <a:solidFill>
                            <a:schemeClr val="tx1"/>
                          </a:solidFill>
                        </a:rPr>
                        <a:t>QAs and partnership reviews with a focus on PP, SEND and vulnerable groups</a:t>
                      </a:r>
                    </a:p>
                    <a:p>
                      <a:pPr marL="171450" indent="-171450">
                        <a:buFont typeface="Arial" panose="020B0604020202020204" pitchFamily="34" charset="0"/>
                        <a:buChar char="•"/>
                      </a:pPr>
                      <a:r>
                        <a:rPr lang="en-GB" sz="1100" b="0" baseline="0" dirty="0">
                          <a:solidFill>
                            <a:schemeClr val="tx1"/>
                          </a:solidFill>
                        </a:rPr>
                        <a:t>INSET day 2024 – Communication with parents of children with SEND</a:t>
                      </a:r>
                    </a:p>
                    <a:p>
                      <a:pPr marL="171450" indent="-171450">
                        <a:buFont typeface="Arial" panose="020B0604020202020204" pitchFamily="34" charset="0"/>
                        <a:buChar char="•"/>
                      </a:pPr>
                      <a:r>
                        <a:rPr lang="en-GB" sz="1100" b="0" baseline="0" dirty="0">
                          <a:solidFill>
                            <a:schemeClr val="tx1"/>
                          </a:solidFill>
                        </a:rPr>
                        <a:t>Pupil Premium peer review year 4</a:t>
                      </a:r>
                    </a:p>
                    <a:p>
                      <a:pPr marL="171450" indent="-171450">
                        <a:buFont typeface="Arial" panose="020B0604020202020204" pitchFamily="34" charset="0"/>
                        <a:buChar char="•"/>
                      </a:pPr>
                      <a:r>
                        <a:rPr lang="en-GB" sz="1100" b="0" baseline="0" dirty="0">
                          <a:solidFill>
                            <a:schemeClr val="tx1"/>
                          </a:solidFill>
                        </a:rPr>
                        <a:t>Attendance panels to support particular groups/families that require support and intervention.</a:t>
                      </a:r>
                    </a:p>
                    <a:p>
                      <a:pPr marL="171450" indent="-171450">
                        <a:buFont typeface="Arial" panose="020B0604020202020204" pitchFamily="34" charset="0"/>
                        <a:buChar char="•"/>
                      </a:pPr>
                      <a:r>
                        <a:rPr lang="en-GB" sz="1100" b="0" baseline="0" dirty="0">
                          <a:solidFill>
                            <a:schemeClr val="tx1"/>
                          </a:solidFill>
                        </a:rPr>
                        <a:t>SEND partnership project completed with Central Schools.</a:t>
                      </a:r>
                    </a:p>
                    <a:p>
                      <a:pPr marL="171450" indent="-171450">
                        <a:buFont typeface="Arial" panose="020B0604020202020204" pitchFamily="34" charset="0"/>
                        <a:buChar char="•"/>
                      </a:pPr>
                      <a:r>
                        <a:rPr lang="en-GB" sz="1100" b="0" baseline="0" dirty="0">
                          <a:solidFill>
                            <a:schemeClr val="tx1"/>
                          </a:solidFill>
                        </a:rPr>
                        <a:t>North partnership Interoception working party started and nearly completed.</a:t>
                      </a:r>
                    </a:p>
                    <a:p>
                      <a:pPr marL="171450" indent="-171450">
                        <a:buFont typeface="Arial" panose="020B0604020202020204" pitchFamily="34" charset="0"/>
                        <a:buChar char="•"/>
                      </a:pPr>
                      <a:r>
                        <a:rPr lang="en-GB" sz="1100" b="0" baseline="0" dirty="0">
                          <a:solidFill>
                            <a:schemeClr val="tx1"/>
                          </a:solidFill>
                        </a:rPr>
                        <a:t>Trust SPACE AP pilots completed and a model of delivery created.</a:t>
                      </a:r>
                    </a:p>
                    <a:p>
                      <a:pPr marL="171450" indent="-171450">
                        <a:buFont typeface="Arial" panose="020B0604020202020204" pitchFamily="34" charset="0"/>
                        <a:buChar char="•"/>
                      </a:pPr>
                      <a:r>
                        <a:rPr lang="en-GB" sz="1100" b="0" baseline="0" dirty="0">
                          <a:solidFill>
                            <a:schemeClr val="tx1"/>
                          </a:solidFill>
                        </a:rPr>
                        <a:t>SPACE curriculum is being used as the basis for Enhanced Provision curriculums</a:t>
                      </a:r>
                    </a:p>
                    <a:p>
                      <a:pPr marL="171450" indent="-171450">
                        <a:buFont typeface="Arial" panose="020B0604020202020204" pitchFamily="34" charset="0"/>
                        <a:buChar char="•"/>
                      </a:pPr>
                      <a:r>
                        <a:rPr lang="en-GB" sz="1100" b="0" baseline="0" dirty="0">
                          <a:solidFill>
                            <a:schemeClr val="tx1"/>
                          </a:solidFill>
                        </a:rPr>
                        <a:t>ECT and 3</a:t>
                      </a:r>
                      <a:r>
                        <a:rPr lang="en-GB" sz="1100" b="0" baseline="30000" dirty="0">
                          <a:solidFill>
                            <a:schemeClr val="tx1"/>
                          </a:solidFill>
                        </a:rPr>
                        <a:t>rd</a:t>
                      </a:r>
                      <a:r>
                        <a:rPr lang="en-GB" sz="1100" b="0" baseline="0" dirty="0">
                          <a:solidFill>
                            <a:schemeClr val="tx1"/>
                          </a:solidFill>
                        </a:rPr>
                        <a:t> year teachers training delivered to support Early Career Teachers.</a:t>
                      </a:r>
                    </a:p>
                    <a:p>
                      <a:pPr marL="171450" indent="-171450">
                        <a:buFont typeface="Arial" panose="020B0604020202020204" pitchFamily="34" charset="0"/>
                        <a:buChar char="•"/>
                      </a:pPr>
                      <a:r>
                        <a:rPr lang="en-GB" sz="1100" b="0" baseline="0" dirty="0">
                          <a:solidFill>
                            <a:schemeClr val="tx1"/>
                          </a:solidFill>
                        </a:rPr>
                        <a:t>EEF SEND in mainstream CPD offer to all schools and staff.</a:t>
                      </a:r>
                    </a:p>
                    <a:p>
                      <a:pPr marL="171450" indent="-171450">
                        <a:buFont typeface="Arial" panose="020B0604020202020204" pitchFamily="34" charset="0"/>
                        <a:buChar char="•"/>
                      </a:pPr>
                      <a:r>
                        <a:rPr lang="en-GB" sz="1100" b="0" baseline="0" dirty="0">
                          <a:solidFill>
                            <a:schemeClr val="tx1"/>
                          </a:solidFill>
                        </a:rPr>
                        <a:t>Gestalt language processing training delivered by SALT with workshop planned for INSET 2025.</a:t>
                      </a:r>
                    </a:p>
                    <a:p>
                      <a:pPr marL="171450" indent="-171450">
                        <a:buFont typeface="Arial" panose="020B0604020202020204" pitchFamily="34" charset="0"/>
                        <a:buChar char="•"/>
                      </a:pPr>
                      <a:r>
                        <a:rPr lang="en-GB" sz="1100" b="0" baseline="0" dirty="0">
                          <a:solidFill>
                            <a:schemeClr val="tx1"/>
                          </a:solidFill>
                        </a:rPr>
                        <a:t>Therapeutic classrooms training delivered through appropriate networks.</a:t>
                      </a:r>
                    </a:p>
                    <a:p>
                      <a:pPr marL="171450" indent="-171450">
                        <a:buFont typeface="Arial" panose="020B0604020202020204" pitchFamily="34" charset="0"/>
                        <a:buChar char="•"/>
                      </a:pPr>
                      <a:r>
                        <a:rPr lang="en-GB" sz="1100" b="0" baseline="0" dirty="0">
                          <a:solidFill>
                            <a:schemeClr val="tx1"/>
                          </a:solidFill>
                        </a:rPr>
                        <a:t>Bespoke CPD for individual schools through staff meetings based on the individual needs identified by the school.</a:t>
                      </a:r>
                    </a:p>
                    <a:p>
                      <a:pPr marL="171450" indent="-171450">
                        <a:buFont typeface="Arial" panose="020B0604020202020204" pitchFamily="34" charset="0"/>
                        <a:buChar char="•"/>
                      </a:pPr>
                      <a:r>
                        <a:rPr lang="en-GB" sz="1100" b="0" baseline="0" dirty="0">
                          <a:solidFill>
                            <a:schemeClr val="tx1"/>
                          </a:solidFill>
                        </a:rPr>
                        <a:t>QA of Enhanced Provisions with follow up visits and support offered.</a:t>
                      </a:r>
                    </a:p>
                    <a:p>
                      <a:pPr marL="171450" indent="-171450">
                        <a:buFont typeface="Arial" panose="020B0604020202020204" pitchFamily="34" charset="0"/>
                        <a:buChar char="•"/>
                      </a:pPr>
                      <a:r>
                        <a:rPr lang="en-GB" sz="1100" b="0" baseline="0" dirty="0">
                          <a:solidFill>
                            <a:schemeClr val="tx1"/>
                          </a:solidFill>
                        </a:rPr>
                        <a:t>Reduced timetables monitored with a number of children returning to full time education.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100" b="1" baseline="0" dirty="0">
                          <a:solidFill>
                            <a:schemeClr val="tx1"/>
                          </a:solidFill>
                        </a:rPr>
                        <a:t>School environments seen during visits have taken into account the needs of the children in the school.</a:t>
                      </a:r>
                    </a:p>
                    <a:p>
                      <a:pPr marL="171450" indent="-171450">
                        <a:buFont typeface="Arial" panose="020B0604020202020204" pitchFamily="34" charset="0"/>
                        <a:buChar char="•"/>
                      </a:pPr>
                      <a:r>
                        <a:rPr lang="en-GB" sz="1100" b="1" baseline="0" dirty="0">
                          <a:solidFill>
                            <a:schemeClr val="tx1"/>
                          </a:solidFill>
                        </a:rPr>
                        <a:t>Good practice and the sharing of strategies through CPD, networks and working groups continues to have an impact on individual children’s outcomes.</a:t>
                      </a:r>
                    </a:p>
                    <a:p>
                      <a:pPr marL="171450" indent="-171450">
                        <a:buFont typeface="Arial" panose="020B0604020202020204" pitchFamily="34" charset="0"/>
                        <a:buChar char="•"/>
                      </a:pPr>
                      <a:r>
                        <a:rPr lang="en-GB" sz="1100" b="1" baseline="0" dirty="0">
                          <a:solidFill>
                            <a:schemeClr val="tx1"/>
                          </a:solidFill>
                        </a:rPr>
                        <a:t>Strengths in using adaptations have been identified through quality assurance activities.</a:t>
                      </a:r>
                    </a:p>
                    <a:p>
                      <a:pPr marL="171450" indent="-171450">
                        <a:buFont typeface="Arial" panose="020B0604020202020204" pitchFamily="34" charset="0"/>
                        <a:buChar char="•"/>
                      </a:pPr>
                      <a:r>
                        <a:rPr lang="en-GB" sz="1100" b="1" baseline="0" dirty="0">
                          <a:solidFill>
                            <a:schemeClr val="tx1"/>
                          </a:solidFill>
                        </a:rPr>
                        <a:t>R2i implementation across the Trust has ensured a consistent approach to identification.</a:t>
                      </a:r>
                    </a:p>
                    <a:p>
                      <a:pPr marL="171450" indent="-171450">
                        <a:buFont typeface="Arial" panose="020B0604020202020204" pitchFamily="34" charset="0"/>
                        <a:buChar char="•"/>
                      </a:pPr>
                      <a:r>
                        <a:rPr lang="en-GB" sz="1100" b="1" baseline="0" dirty="0">
                          <a:solidFill>
                            <a:schemeClr val="tx1"/>
                          </a:solidFill>
                        </a:rPr>
                        <a:t>Positive feedback by schools and staffs with regards to quality of CPD and support provided.</a:t>
                      </a:r>
                    </a:p>
                    <a:p>
                      <a:pPr marL="171450" indent="-171450">
                        <a:buFont typeface="Arial" panose="020B0604020202020204" pitchFamily="34" charset="0"/>
                        <a:buChar char="•"/>
                      </a:pPr>
                      <a:r>
                        <a:rPr lang="en-GB" sz="1100" b="1" baseline="0" dirty="0">
                          <a:solidFill>
                            <a:schemeClr val="tx1"/>
                          </a:solidFill>
                        </a:rPr>
                        <a:t>Trust recognised by LAs as being inclusive and meeting need.</a:t>
                      </a:r>
                    </a:p>
                    <a:p>
                      <a:pPr marL="171450" indent="-171450">
                        <a:buFont typeface="Arial" panose="020B0604020202020204" pitchFamily="34" charset="0"/>
                        <a:buChar char="•"/>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33240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646331"/>
          </a:xfrm>
          <a:prstGeom prst="rect">
            <a:avLst/>
          </a:prstGeom>
          <a:noFill/>
        </p:spPr>
        <p:txBody>
          <a:bodyPr wrap="square" rtlCol="0">
            <a:spAutoFit/>
          </a:bodyPr>
          <a:lstStyle/>
          <a:p>
            <a:r>
              <a:rPr lang="en-GB" b="1" dirty="0"/>
              <a:t>Objective 4: Excellence in provision for our most complex learners that intersect multiple vulnerable groups.</a:t>
            </a:r>
          </a:p>
        </p:txBody>
      </p:sp>
      <p:sp>
        <p:nvSpPr>
          <p:cNvPr id="9" name="TextBox 8"/>
          <p:cNvSpPr txBox="1"/>
          <p:nvPr/>
        </p:nvSpPr>
        <p:spPr>
          <a:xfrm>
            <a:off x="260253" y="1503286"/>
            <a:ext cx="8736036" cy="861774"/>
          </a:xfrm>
          <a:prstGeom prst="rect">
            <a:avLst/>
          </a:prstGeom>
          <a:noFill/>
        </p:spPr>
        <p:txBody>
          <a:bodyPr wrap="square" rtlCol="0">
            <a:spAutoFit/>
          </a:bodyPr>
          <a:lstStyle/>
          <a:p>
            <a:r>
              <a:rPr lang="en-GB" sz="1400" b="1" dirty="0">
                <a:solidFill>
                  <a:srgbClr val="0070C0"/>
                </a:solidFill>
              </a:rPr>
              <a:t>Why is this a priority?</a:t>
            </a:r>
          </a:p>
          <a:p>
            <a:r>
              <a:rPr lang="en-GB" sz="1200" dirty="0"/>
              <a:t>As a Trust we are seeing more children with complex needs attending our mainstream schools. This is particularly prevalent in our EYFS provisions.  The impact of COVID continues to be seen in the complex needs of some of our children. A number of our schools have now set up units/bespoke provisions to support children who are unable to access whole school curriculums.</a:t>
            </a:r>
          </a:p>
        </p:txBody>
      </p:sp>
      <p:sp>
        <p:nvSpPr>
          <p:cNvPr id="10" name="TextBox 9"/>
          <p:cNvSpPr txBox="1"/>
          <p:nvPr/>
        </p:nvSpPr>
        <p:spPr>
          <a:xfrm>
            <a:off x="260253" y="2306859"/>
            <a:ext cx="4620357" cy="1046440"/>
          </a:xfrm>
          <a:prstGeom prst="rect">
            <a:avLst/>
          </a:prstGeom>
          <a:noFill/>
        </p:spPr>
        <p:txBody>
          <a:bodyPr wrap="square" rtlCol="0">
            <a:spAutoFit/>
          </a:bodyPr>
          <a:lstStyle/>
          <a:p>
            <a:r>
              <a:rPr lang="en-GB" sz="1400" b="1" dirty="0">
                <a:solidFill>
                  <a:srgbClr val="0070C0"/>
                </a:solidFill>
              </a:rPr>
              <a:t>Success Criteria</a:t>
            </a:r>
          </a:p>
          <a:p>
            <a:pPr marL="171450" indent="-171450">
              <a:buFont typeface="Arial" panose="020B0604020202020204" pitchFamily="34" charset="0"/>
              <a:buChar char="•"/>
            </a:pPr>
            <a:r>
              <a:rPr lang="en-GB" sz="1200" dirty="0"/>
              <a:t>Highly effective identification of needs ensure that schools are able to provide effective provision/curriculums that improve outcomes.</a:t>
            </a:r>
          </a:p>
          <a:p>
            <a:pPr marL="171450" indent="-171450">
              <a:buFont typeface="Arial" panose="020B0604020202020204" pitchFamily="34" charset="0"/>
              <a:buChar char="•"/>
            </a:pPr>
            <a:r>
              <a:rPr lang="en-GB" sz="1200" dirty="0"/>
              <a:t>Schools are recognised for their inclusive practice especially with regards to meeting the needs of the most </a:t>
            </a:r>
            <a:r>
              <a:rPr lang="en-GB" sz="1200"/>
              <a:t>complex learners.</a:t>
            </a:r>
            <a:endParaRPr lang="en-GB" sz="1200" dirty="0"/>
          </a:p>
        </p:txBody>
      </p:sp>
      <p:sp>
        <p:nvSpPr>
          <p:cNvPr id="11" name="TextBox 10"/>
          <p:cNvSpPr txBox="1"/>
          <p:nvPr/>
        </p:nvSpPr>
        <p:spPr>
          <a:xfrm>
            <a:off x="4994910" y="2306859"/>
            <a:ext cx="3783330" cy="1046440"/>
          </a:xfrm>
          <a:prstGeom prst="rect">
            <a:avLst/>
          </a:prstGeom>
          <a:noFill/>
        </p:spPr>
        <p:txBody>
          <a:bodyPr wrap="square" rtlCol="0">
            <a:spAutoFit/>
          </a:bodyPr>
          <a:lstStyle/>
          <a:p>
            <a:r>
              <a:rPr lang="en-GB" sz="1400" b="1" dirty="0">
                <a:solidFill>
                  <a:srgbClr val="0070C0"/>
                </a:solidFill>
              </a:rPr>
              <a:t>Who will make this happen?</a:t>
            </a:r>
          </a:p>
          <a:p>
            <a:pPr marL="285750" indent="-285750">
              <a:buFont typeface="Arial" panose="020B0604020202020204" pitchFamily="34" charset="0"/>
              <a:buChar char="•"/>
            </a:pPr>
            <a:r>
              <a:rPr lang="en-GB" sz="1200" dirty="0"/>
              <a:t>Transform Trust Guardians</a:t>
            </a:r>
          </a:p>
          <a:p>
            <a:pPr marL="285750" indent="-285750">
              <a:buFont typeface="Arial" panose="020B0604020202020204" pitchFamily="34" charset="0"/>
              <a:buChar char="•"/>
            </a:pPr>
            <a:r>
              <a:rPr lang="en-GB" sz="1200" dirty="0"/>
              <a:t>School Senior Leadership Teams, including leaders of vulnerable groups</a:t>
            </a:r>
          </a:p>
          <a:p>
            <a:pPr marL="285750" indent="-285750">
              <a:buFont typeface="Arial" panose="020B0604020202020204" pitchFamily="34" charset="0"/>
              <a:buChar char="•"/>
            </a:pPr>
            <a:r>
              <a:rPr lang="en-GB" sz="1200" dirty="0"/>
              <a:t>All school staff</a:t>
            </a:r>
          </a:p>
        </p:txBody>
      </p:sp>
      <p:graphicFrame>
        <p:nvGraphicFramePr>
          <p:cNvPr id="14" name="Table 13"/>
          <p:cNvGraphicFramePr>
            <a:graphicFrameLocks noGrp="1"/>
          </p:cNvGraphicFramePr>
          <p:nvPr>
            <p:extLst>
              <p:ext uri="{D42A27DB-BD31-4B8C-83A1-F6EECF244321}">
                <p14:modId xmlns:p14="http://schemas.microsoft.com/office/powerpoint/2010/main" val="2838806166"/>
              </p:ext>
            </p:extLst>
          </p:nvPr>
        </p:nvGraphicFramePr>
        <p:xfrm>
          <a:off x="320033" y="3494315"/>
          <a:ext cx="8676256" cy="1828800"/>
        </p:xfrm>
        <a:graphic>
          <a:graphicData uri="http://schemas.openxmlformats.org/drawingml/2006/table">
            <a:tbl>
              <a:tblPr firstRow="1" bandRow="1">
                <a:tableStyleId>{5C22544A-7EE6-4342-B048-85BDC9FD1C3A}</a:tableStyleId>
              </a:tblPr>
              <a:tblGrid>
                <a:gridCol w="4338128">
                  <a:extLst>
                    <a:ext uri="{9D8B030D-6E8A-4147-A177-3AD203B41FA5}">
                      <a16:colId xmlns:a16="http://schemas.microsoft.com/office/drawing/2014/main" val="604592263"/>
                    </a:ext>
                  </a:extLst>
                </a:gridCol>
                <a:gridCol w="4338128">
                  <a:extLst>
                    <a:ext uri="{9D8B030D-6E8A-4147-A177-3AD203B41FA5}">
                      <a16:colId xmlns:a16="http://schemas.microsoft.com/office/drawing/2014/main" val="1840485300"/>
                    </a:ext>
                  </a:extLst>
                </a:gridCol>
              </a:tblGrid>
              <a:tr h="205230">
                <a:tc>
                  <a:txBody>
                    <a:bodyPr/>
                    <a:lstStyle/>
                    <a:p>
                      <a:r>
                        <a:rPr lang="en-GB" sz="1000" dirty="0"/>
                        <a:t>What Transform</a:t>
                      </a:r>
                      <a:r>
                        <a:rPr lang="en-GB" sz="1000" baseline="0" dirty="0"/>
                        <a:t> will do:</a:t>
                      </a:r>
                      <a:endParaRPr lang="en-GB" sz="1000" dirty="0"/>
                    </a:p>
                  </a:txBody>
                  <a:tcPr/>
                </a:tc>
                <a:tc>
                  <a:txBody>
                    <a:bodyPr/>
                    <a:lstStyle/>
                    <a:p>
                      <a:r>
                        <a:rPr lang="en-GB" sz="1000" dirty="0"/>
                        <a:t>What schools will do:</a:t>
                      </a:r>
                    </a:p>
                  </a:txBody>
                  <a:tcPr/>
                </a:tc>
                <a:extLst>
                  <a:ext uri="{0D108BD9-81ED-4DB2-BD59-A6C34878D82A}">
                    <a16:rowId xmlns:a16="http://schemas.microsoft.com/office/drawing/2014/main" val="569433973"/>
                  </a:ext>
                </a:extLst>
              </a:tr>
              <a:tr h="370840">
                <a:tc>
                  <a:txBody>
                    <a:bodyPr/>
                    <a:lstStyle/>
                    <a:p>
                      <a:r>
                        <a:rPr lang="en-GB" sz="1000" dirty="0"/>
                        <a:t>Provide CPD and examples</a:t>
                      </a:r>
                      <a:r>
                        <a:rPr lang="en-GB" sz="1000" baseline="0" dirty="0"/>
                        <a:t> of best practice in personalising curriculums and learning opportunities for children with complex needs.</a:t>
                      </a:r>
                      <a:endParaRPr lang="en-GB" sz="1000" dirty="0"/>
                    </a:p>
                  </a:txBody>
                  <a:tcPr/>
                </a:tc>
                <a:tc>
                  <a:txBody>
                    <a:bodyPr/>
                    <a:lstStyle/>
                    <a:p>
                      <a:r>
                        <a:rPr lang="en-GB" sz="1000" dirty="0"/>
                        <a:t>Use effective assessment for</a:t>
                      </a:r>
                      <a:r>
                        <a:rPr lang="en-GB" sz="1000" baseline="0" dirty="0"/>
                        <a:t> identification and progress of children who are in receipt of personalised provisions.</a:t>
                      </a:r>
                      <a:endParaRPr lang="en-GB" sz="1000" dirty="0"/>
                    </a:p>
                  </a:txBody>
                  <a:tcPr/>
                </a:tc>
                <a:extLst>
                  <a:ext uri="{0D108BD9-81ED-4DB2-BD59-A6C34878D82A}">
                    <a16:rowId xmlns:a16="http://schemas.microsoft.com/office/drawing/2014/main" val="4044390321"/>
                  </a:ext>
                </a:extLst>
              </a:tr>
              <a:tr h="370840">
                <a:tc>
                  <a:txBody>
                    <a:bodyPr/>
                    <a:lstStyle/>
                    <a:p>
                      <a:r>
                        <a:rPr lang="en-GB" sz="1000" dirty="0"/>
                        <a:t>Consider</a:t>
                      </a:r>
                      <a:r>
                        <a:rPr lang="en-GB" sz="1000" baseline="0" dirty="0"/>
                        <a:t> the impact of provision for high profile children through the guardians group, child watch and other appropriate forums.</a:t>
                      </a:r>
                      <a:endParaRPr lang="en-GB" sz="1000" dirty="0"/>
                    </a:p>
                  </a:txBody>
                  <a:tcPr/>
                </a:tc>
                <a:tc>
                  <a:txBody>
                    <a:bodyPr/>
                    <a:lstStyle/>
                    <a:p>
                      <a:r>
                        <a:rPr lang="en-GB" sz="1000" dirty="0"/>
                        <a:t>Staff</a:t>
                      </a:r>
                      <a:r>
                        <a:rPr lang="en-GB" sz="1000" baseline="0" dirty="0"/>
                        <a:t> are confident and highly skilled in delivering interventions, support and personalised curriculums through highly effective CPD.</a:t>
                      </a:r>
                      <a:endParaRPr lang="en-GB" sz="1000" dirty="0"/>
                    </a:p>
                  </a:txBody>
                  <a:tcPr/>
                </a:tc>
                <a:extLst>
                  <a:ext uri="{0D108BD9-81ED-4DB2-BD59-A6C34878D82A}">
                    <a16:rowId xmlns:a16="http://schemas.microsoft.com/office/drawing/2014/main" val="3899128319"/>
                  </a:ext>
                </a:extLst>
              </a:tr>
              <a:tr h="370840">
                <a:tc>
                  <a:txBody>
                    <a:bodyPr/>
                    <a:lstStyle/>
                    <a:p>
                      <a:r>
                        <a:rPr lang="en-GB" sz="1000" dirty="0"/>
                        <a:t>Conduct quality assurance,</a:t>
                      </a:r>
                      <a:r>
                        <a:rPr lang="en-GB" sz="1000" baseline="0" dirty="0"/>
                        <a:t> including partnership reviews to ensure the best possible provisions for the most vulnerable learners.</a:t>
                      </a:r>
                      <a:endParaRPr lang="en-GB" sz="1000" dirty="0"/>
                    </a:p>
                  </a:txBody>
                  <a:tcPr/>
                </a:tc>
                <a:tc>
                  <a:txBody>
                    <a:bodyPr/>
                    <a:lstStyle/>
                    <a:p>
                      <a:r>
                        <a:rPr lang="en-GB" sz="1000" dirty="0"/>
                        <a:t>Liaise closely</a:t>
                      </a:r>
                      <a:r>
                        <a:rPr lang="en-GB" sz="1000" baseline="0" dirty="0"/>
                        <a:t> with parents to share information about pupil progress, signpost additional support and gain a deeper understanding of the child’s needs.</a:t>
                      </a:r>
                      <a:endParaRPr lang="en-GB" sz="1000" dirty="0"/>
                    </a:p>
                  </a:txBody>
                  <a:tcPr/>
                </a:tc>
                <a:extLst>
                  <a:ext uri="{0D108BD9-81ED-4DB2-BD59-A6C34878D82A}">
                    <a16:rowId xmlns:a16="http://schemas.microsoft.com/office/drawing/2014/main" val="761295711"/>
                  </a:ext>
                </a:extLst>
              </a:tr>
              <a:tr h="370840">
                <a:tc>
                  <a:txBody>
                    <a:bodyPr/>
                    <a:lstStyle/>
                    <a:p>
                      <a:r>
                        <a:rPr lang="en-GB" sz="1000" dirty="0"/>
                        <a:t>Liaise with external agencies, including Local Authorities,</a:t>
                      </a:r>
                      <a:r>
                        <a:rPr lang="en-GB" sz="1000" baseline="0" dirty="0"/>
                        <a:t> to secure appropriate support and contribute to system leadership.</a:t>
                      </a:r>
                      <a:endParaRPr lang="en-GB" sz="1000" dirty="0"/>
                    </a:p>
                  </a:txBody>
                  <a:tcPr/>
                </a:tc>
                <a:tc>
                  <a:txBody>
                    <a:bodyPr/>
                    <a:lstStyle/>
                    <a:p>
                      <a:r>
                        <a:rPr lang="en-GB" sz="1000" dirty="0"/>
                        <a:t>Collaborate</a:t>
                      </a:r>
                      <a:r>
                        <a:rPr lang="en-GB" sz="1000" baseline="0" dirty="0"/>
                        <a:t> with external agencies to secure best possible outcomes for individual vulnerable pupils.</a:t>
                      </a:r>
                      <a:endParaRPr lang="en-GB" sz="1000" dirty="0"/>
                    </a:p>
                  </a:txBody>
                  <a:tcPr/>
                </a:tc>
                <a:extLst>
                  <a:ext uri="{0D108BD9-81ED-4DB2-BD59-A6C34878D82A}">
                    <a16:rowId xmlns:a16="http://schemas.microsoft.com/office/drawing/2014/main" val="2974111175"/>
                  </a:ext>
                </a:extLst>
              </a:tr>
            </a:tbl>
          </a:graphicData>
        </a:graphic>
      </p:graphicFrame>
    </p:spTree>
    <p:extLst>
      <p:ext uri="{BB962C8B-B14F-4D97-AF65-F5344CB8AC3E}">
        <p14:creationId xmlns:p14="http://schemas.microsoft.com/office/powerpoint/2010/main" val="189584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646331"/>
          </a:xfrm>
          <a:prstGeom prst="rect">
            <a:avLst/>
          </a:prstGeom>
          <a:noFill/>
        </p:spPr>
        <p:txBody>
          <a:bodyPr wrap="square" rtlCol="0">
            <a:spAutoFit/>
          </a:bodyPr>
          <a:lstStyle/>
          <a:p>
            <a:r>
              <a:rPr lang="en-GB" b="1" dirty="0"/>
              <a:t>Objective 4: Excellence in provision for our most complex learners that intersect multiple vulnerable groups.</a:t>
            </a:r>
          </a:p>
        </p:txBody>
      </p:sp>
      <p:sp>
        <p:nvSpPr>
          <p:cNvPr id="9" name="TextBox 8"/>
          <p:cNvSpPr txBox="1"/>
          <p:nvPr/>
        </p:nvSpPr>
        <p:spPr>
          <a:xfrm>
            <a:off x="260253" y="1503286"/>
            <a:ext cx="8736036" cy="307777"/>
          </a:xfrm>
          <a:prstGeom prst="rect">
            <a:avLst/>
          </a:prstGeom>
          <a:noFill/>
        </p:spPr>
        <p:txBody>
          <a:bodyPr wrap="square" rtlCol="0">
            <a:spAutoFit/>
          </a:bodyPr>
          <a:lstStyle/>
          <a:p>
            <a:r>
              <a:rPr lang="en-GB" sz="1400" b="1" dirty="0">
                <a:solidFill>
                  <a:srgbClr val="0070C0"/>
                </a:solidFill>
              </a:rPr>
              <a:t>Year 1 (2022-2023)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2637437197"/>
              </p:ext>
            </p:extLst>
          </p:nvPr>
        </p:nvGraphicFramePr>
        <p:xfrm>
          <a:off x="320033" y="1780265"/>
          <a:ext cx="8380522" cy="3430928"/>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200" b="0" baseline="0" dirty="0">
                          <a:solidFill>
                            <a:schemeClr val="tx1"/>
                          </a:solidFill>
                        </a:rPr>
                        <a:t>Introduced Child Watch meetings to discuss the Trust’s most complex and vulnerable pupils.</a:t>
                      </a:r>
                    </a:p>
                    <a:p>
                      <a:pPr marL="171450" indent="-171450">
                        <a:buFont typeface="Arial" panose="020B0604020202020204" pitchFamily="34" charset="0"/>
                        <a:buChar char="•"/>
                      </a:pPr>
                      <a:r>
                        <a:rPr lang="en-GB" sz="1200" b="0" baseline="0" dirty="0">
                          <a:solidFill>
                            <a:schemeClr val="tx1"/>
                          </a:solidFill>
                        </a:rPr>
                        <a:t>Quality assurance review of bespoke provisions leading to the identification of great practice.</a:t>
                      </a:r>
                    </a:p>
                    <a:p>
                      <a:pPr marL="171450" indent="-171450">
                        <a:buFont typeface="Arial" panose="020B0604020202020204" pitchFamily="34" charset="0"/>
                        <a:buChar char="•"/>
                      </a:pPr>
                      <a:r>
                        <a:rPr lang="en-GB" sz="1200" b="0" baseline="0" dirty="0">
                          <a:solidFill>
                            <a:schemeClr val="tx1"/>
                          </a:solidFill>
                        </a:rPr>
                        <a:t>CPD – Active Inclusion for TAs supporting complex needs and personalised curriculum training for teaching staff.</a:t>
                      </a:r>
                    </a:p>
                    <a:p>
                      <a:pPr marL="171450" indent="-171450">
                        <a:buFont typeface="Arial" panose="020B0604020202020204" pitchFamily="34" charset="0"/>
                        <a:buChar char="•"/>
                      </a:pPr>
                      <a:r>
                        <a:rPr lang="en-GB" sz="1200" b="0" baseline="0" dirty="0">
                          <a:solidFill>
                            <a:schemeClr val="tx1"/>
                          </a:solidFill>
                        </a:rPr>
                        <a:t>Enhanced provision panel – provided support for children with complex or challenging needs.</a:t>
                      </a:r>
                    </a:p>
                    <a:p>
                      <a:pPr marL="171450" indent="-171450">
                        <a:buFont typeface="Arial" panose="020B0604020202020204" pitchFamily="34" charset="0"/>
                        <a:buChar char="•"/>
                      </a:pPr>
                      <a:r>
                        <a:rPr lang="en-GB" sz="1200" b="0" baseline="0" dirty="0">
                          <a:solidFill>
                            <a:schemeClr val="tx1"/>
                          </a:solidFill>
                        </a:rPr>
                        <a:t>Joined a consortium to put together an Alternative Provision bid for Nottingham City.</a:t>
                      </a:r>
                    </a:p>
                    <a:p>
                      <a:pPr marL="171450" indent="-171450">
                        <a:buFont typeface="Arial" panose="020B0604020202020204" pitchFamily="34" charset="0"/>
                        <a:buChar char="•"/>
                      </a:pPr>
                      <a:r>
                        <a:rPr lang="en-GB" sz="1200" b="0" baseline="0" dirty="0">
                          <a:solidFill>
                            <a:schemeClr val="tx1"/>
                          </a:solidFill>
                        </a:rPr>
                        <a:t>Working party for Additional Provision.</a:t>
                      </a:r>
                    </a:p>
                    <a:p>
                      <a:pPr marL="171450" indent="-171450">
                        <a:buFont typeface="Arial" panose="020B0604020202020204" pitchFamily="34" charset="0"/>
                        <a:buChar char="•"/>
                      </a:pPr>
                      <a:r>
                        <a:rPr lang="en-GB" sz="1200" b="0" baseline="0" dirty="0">
                          <a:solidFill>
                            <a:schemeClr val="tx1"/>
                          </a:solidFill>
                        </a:rPr>
                        <a:t>Central partnership project on bespoke provisions.</a:t>
                      </a:r>
                    </a:p>
                    <a:p>
                      <a:pPr marL="171450" indent="-171450">
                        <a:buFont typeface="Arial" panose="020B0604020202020204" pitchFamily="34" charset="0"/>
                        <a:buChar char="•"/>
                      </a:pPr>
                      <a:r>
                        <a:rPr lang="en-GB" sz="1200" b="0" baseline="0" dirty="0">
                          <a:solidFill>
                            <a:schemeClr val="tx1"/>
                          </a:solidFill>
                        </a:rPr>
                        <a:t>High emphasis on adaptations – Trust documentation.</a:t>
                      </a:r>
                    </a:p>
                    <a:p>
                      <a:pPr marL="171450" indent="-171450">
                        <a:buFont typeface="Arial" panose="020B0604020202020204" pitchFamily="34" charset="0"/>
                        <a:buChar char="•"/>
                      </a:pPr>
                      <a:endParaRPr lang="en-GB" sz="1200" b="0" baseline="0" dirty="0">
                        <a:solidFill>
                          <a:schemeClr val="tx1"/>
                        </a:solidFill>
                      </a:endParaRPr>
                    </a:p>
                    <a:p>
                      <a:pPr marL="171450" indent="-171450">
                        <a:buFont typeface="Arial" panose="020B0604020202020204" pitchFamily="34" charset="0"/>
                        <a:buChar char="•"/>
                      </a:pPr>
                      <a:endParaRPr lang="en-GB" sz="12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baseline="0" dirty="0">
                          <a:solidFill>
                            <a:schemeClr val="tx1"/>
                          </a:solidFill>
                        </a:rPr>
                        <a:t>Identified excellent bespoke provisions for other schools to visit. </a:t>
                      </a:r>
                    </a:p>
                    <a:p>
                      <a:pPr marL="171450" indent="-171450">
                        <a:buFont typeface="Arial" panose="020B0604020202020204" pitchFamily="34" charset="0"/>
                        <a:buChar char="•"/>
                      </a:pPr>
                      <a:r>
                        <a:rPr lang="en-GB" sz="1200" b="1" baseline="0" dirty="0">
                          <a:solidFill>
                            <a:schemeClr val="tx1"/>
                          </a:solidFill>
                        </a:rPr>
                        <a:t>Highest number of children supported by the Enhanced Panel this year.</a:t>
                      </a:r>
                    </a:p>
                    <a:p>
                      <a:pPr marL="171450" indent="-171450">
                        <a:buFont typeface="Arial" panose="020B0604020202020204" pitchFamily="34" charset="0"/>
                        <a:buChar char="•"/>
                      </a:pPr>
                      <a:r>
                        <a:rPr lang="en-GB" sz="1200" b="1" baseline="0" dirty="0">
                          <a:solidFill>
                            <a:schemeClr val="tx1"/>
                          </a:solidFill>
                        </a:rPr>
                        <a:t>Avoided 2 Permanent Exclusions by brokering shared placement at Newton’s Walk.</a:t>
                      </a:r>
                    </a:p>
                    <a:p>
                      <a:pPr marL="171450" indent="-171450">
                        <a:buFont typeface="Arial" panose="020B0604020202020204" pitchFamily="34" charset="0"/>
                        <a:buChar char="•"/>
                      </a:pPr>
                      <a:endParaRPr lang="en-GB" sz="1200" b="1" baseline="0" dirty="0">
                        <a:solidFill>
                          <a:schemeClr val="tx1"/>
                        </a:solidFill>
                      </a:endParaRPr>
                    </a:p>
                    <a:p>
                      <a:pPr marL="171450" indent="-171450">
                        <a:buFont typeface="Arial" panose="020B0604020202020204" pitchFamily="34" charset="0"/>
                        <a:buChar char="•"/>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187213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rust Powerpoint 20163.jpg"/>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BDA3A4D0-88B8-E89D-B7F6-E999EA0A5999}"/>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D7C724C5-EF4B-57E6-20BE-114A9810C3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p:cNvSpPr txBox="1"/>
          <p:nvPr/>
        </p:nvSpPr>
        <p:spPr>
          <a:xfrm>
            <a:off x="260253" y="973498"/>
            <a:ext cx="7930762" cy="646331"/>
          </a:xfrm>
          <a:prstGeom prst="rect">
            <a:avLst/>
          </a:prstGeom>
          <a:noFill/>
        </p:spPr>
        <p:txBody>
          <a:bodyPr wrap="square" rtlCol="0">
            <a:spAutoFit/>
          </a:bodyPr>
          <a:lstStyle/>
          <a:p>
            <a:r>
              <a:rPr lang="en-GB" b="1" dirty="0"/>
              <a:t>Objective 4: Excellence in provision for our most complex learners that intersect multiple vulnerable groups.</a:t>
            </a:r>
          </a:p>
        </p:txBody>
      </p:sp>
      <p:sp>
        <p:nvSpPr>
          <p:cNvPr id="9" name="TextBox 8"/>
          <p:cNvSpPr txBox="1"/>
          <p:nvPr/>
        </p:nvSpPr>
        <p:spPr>
          <a:xfrm>
            <a:off x="260253" y="1503286"/>
            <a:ext cx="8736036" cy="307777"/>
          </a:xfrm>
          <a:prstGeom prst="rect">
            <a:avLst/>
          </a:prstGeom>
          <a:noFill/>
        </p:spPr>
        <p:txBody>
          <a:bodyPr wrap="square" rtlCol="0">
            <a:spAutoFit/>
          </a:bodyPr>
          <a:lstStyle/>
          <a:p>
            <a:r>
              <a:rPr lang="en-GB" sz="1400" b="1" dirty="0">
                <a:solidFill>
                  <a:srgbClr val="00B050"/>
                </a:solidFill>
              </a:rPr>
              <a:t>Year 2 (2023-2024) Impact of the Strategy</a:t>
            </a:r>
          </a:p>
        </p:txBody>
      </p:sp>
      <p:graphicFrame>
        <p:nvGraphicFramePr>
          <p:cNvPr id="12" name="Table 11"/>
          <p:cNvGraphicFramePr>
            <a:graphicFrameLocks noGrp="1"/>
          </p:cNvGraphicFramePr>
          <p:nvPr>
            <p:extLst>
              <p:ext uri="{D42A27DB-BD31-4B8C-83A1-F6EECF244321}">
                <p14:modId xmlns:p14="http://schemas.microsoft.com/office/powerpoint/2010/main" val="2792852095"/>
              </p:ext>
            </p:extLst>
          </p:nvPr>
        </p:nvGraphicFramePr>
        <p:xfrm>
          <a:off x="320033" y="1780265"/>
          <a:ext cx="8380522" cy="3523571"/>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200" b="0" baseline="0" dirty="0">
                          <a:solidFill>
                            <a:schemeClr val="tx1"/>
                          </a:solidFill>
                        </a:rPr>
                        <a:t>CPD – Active Inclusion for TAs supporting complex needs and personalised curriculum training for teaching staff – cohort number 2.</a:t>
                      </a:r>
                    </a:p>
                    <a:p>
                      <a:pPr marL="171450" indent="-171450">
                        <a:buFont typeface="Arial" panose="020B0604020202020204" pitchFamily="34" charset="0"/>
                        <a:buChar char="•"/>
                      </a:pPr>
                      <a:r>
                        <a:rPr lang="en-GB" sz="1200" b="0" baseline="0" dirty="0">
                          <a:solidFill>
                            <a:schemeClr val="tx1"/>
                          </a:solidFill>
                        </a:rPr>
                        <a:t>Enhanced provision panel – provided support for children with complex or challenging needs.</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a:solidFill>
                            <a:schemeClr val="tx1"/>
                          </a:solidFill>
                        </a:rPr>
                        <a:t>Continuation of the Central partnership project on bespoke provisions.</a:t>
                      </a:r>
                    </a:p>
                    <a:p>
                      <a:pPr marL="171450" indent="-171450">
                        <a:buFont typeface="Arial" panose="020B0604020202020204" pitchFamily="34" charset="0"/>
                        <a:buChar char="•"/>
                      </a:pPr>
                      <a:r>
                        <a:rPr lang="en-GB" sz="1200" b="0" baseline="0" dirty="0">
                          <a:solidFill>
                            <a:schemeClr val="tx1"/>
                          </a:solidFill>
                        </a:rPr>
                        <a:t>SEND Associate Headteacher secondment to create the Trust Additional Provision – SPACE.</a:t>
                      </a:r>
                    </a:p>
                    <a:p>
                      <a:pPr marL="171450" indent="-171450">
                        <a:buFont typeface="Arial" panose="020B0604020202020204" pitchFamily="34" charset="0"/>
                        <a:buChar char="•"/>
                      </a:pPr>
                      <a:r>
                        <a:rPr lang="en-GB" sz="1200" b="0" baseline="0" dirty="0">
                          <a:solidFill>
                            <a:schemeClr val="tx1"/>
                          </a:solidFill>
                        </a:rPr>
                        <a:t>Research undertaken into models of alternative provision.  Visits undertaken to a number of different settings.</a:t>
                      </a:r>
                    </a:p>
                    <a:p>
                      <a:pPr marL="171450" indent="-171450">
                        <a:buFont typeface="Arial" panose="020B0604020202020204" pitchFamily="34" charset="0"/>
                        <a:buChar char="•"/>
                      </a:pPr>
                      <a:r>
                        <a:rPr lang="en-GB" sz="1200" b="0" baseline="0" dirty="0">
                          <a:solidFill>
                            <a:schemeClr val="tx1"/>
                          </a:solidFill>
                        </a:rPr>
                        <a:t>Strategy meetings with external agencies as part of the assess and plan stage of the SPACE provision.</a:t>
                      </a:r>
                    </a:p>
                    <a:p>
                      <a:pPr marL="171450" indent="-171450">
                        <a:buFont typeface="Arial" panose="020B0604020202020204" pitchFamily="34" charset="0"/>
                        <a:buChar char="•"/>
                      </a:pPr>
                      <a:r>
                        <a:rPr lang="en-GB" sz="1200" b="0" baseline="0" dirty="0">
                          <a:solidFill>
                            <a:schemeClr val="tx1"/>
                          </a:solidFill>
                        </a:rPr>
                        <a:t>Readiness to learn curriculum created and the principles of this have been shared with Headteachers.</a:t>
                      </a:r>
                    </a:p>
                    <a:p>
                      <a:pPr marL="171450" indent="-171450">
                        <a:buFont typeface="Arial" panose="020B0604020202020204" pitchFamily="34" charset="0"/>
                        <a:buChar char="•"/>
                      </a:pPr>
                      <a:r>
                        <a:rPr lang="en-GB" sz="1200" b="0" baseline="0" dirty="0">
                          <a:solidFill>
                            <a:schemeClr val="tx1"/>
                          </a:solidFill>
                        </a:rPr>
                        <a:t>Outline of the SPACE provision created and pilots started.</a:t>
                      </a:r>
                    </a:p>
                    <a:p>
                      <a:pPr marL="171450" indent="-171450">
                        <a:buFont typeface="Arial" panose="020B0604020202020204" pitchFamily="34" charset="0"/>
                        <a:buChar char="•"/>
                      </a:pPr>
                      <a:r>
                        <a:rPr lang="en-GB" sz="1200" b="0" baseline="0" dirty="0">
                          <a:solidFill>
                            <a:schemeClr val="tx1"/>
                          </a:solidFill>
                        </a:rPr>
                        <a:t>Routes to Inclusion training for all Trust schools.</a:t>
                      </a:r>
                    </a:p>
                    <a:p>
                      <a:pPr marL="171450" indent="-171450">
                        <a:buFont typeface="Arial" panose="020B0604020202020204" pitchFamily="34" charset="0"/>
                        <a:buChar char="•"/>
                      </a:pPr>
                      <a:r>
                        <a:rPr lang="en-GB" sz="1200" b="0" baseline="0" dirty="0">
                          <a:solidFill>
                            <a:schemeClr val="tx1"/>
                          </a:solidFill>
                        </a:rPr>
                        <a:t>Pilots with a selected children started and impact already evident.</a:t>
                      </a:r>
                    </a:p>
                    <a:p>
                      <a:pPr marL="171450" indent="-171450">
                        <a:buFont typeface="Arial" panose="020B0604020202020204" pitchFamily="34" charset="0"/>
                        <a:buChar char="•"/>
                      </a:pPr>
                      <a:r>
                        <a:rPr lang="en-GB" sz="1200" b="0" baseline="0" dirty="0">
                          <a:solidFill>
                            <a:schemeClr val="tx1"/>
                          </a:solidFill>
                        </a:rPr>
                        <a:t>CPD offer in draft to support staff with elements of the SPACE curriculum.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1" baseline="0" dirty="0">
                          <a:solidFill>
                            <a:schemeClr val="tx1"/>
                          </a:solidFill>
                        </a:rPr>
                        <a:t>Curriculum plan for the AP SPACE provision in draft and based on a readiness to learn curriculum.</a:t>
                      </a:r>
                    </a:p>
                    <a:p>
                      <a:pPr marL="171450" indent="-171450">
                        <a:buFont typeface="Arial" panose="020B0604020202020204" pitchFamily="34" charset="0"/>
                        <a:buChar char="•"/>
                      </a:pPr>
                      <a:r>
                        <a:rPr lang="en-GB" sz="1200" b="1" baseline="0" dirty="0">
                          <a:solidFill>
                            <a:schemeClr val="tx1"/>
                          </a:solidFill>
                        </a:rPr>
                        <a:t>Pilots already evidencing early impact of the personalisation of provision</a:t>
                      </a:r>
                    </a:p>
                    <a:p>
                      <a:pPr marL="171450" indent="-171450">
                        <a:buFont typeface="Arial" panose="020B0604020202020204" pitchFamily="34" charset="0"/>
                        <a:buChar char="•"/>
                      </a:pPr>
                      <a:r>
                        <a:rPr lang="en-GB" sz="1200" b="1" baseline="0" dirty="0">
                          <a:solidFill>
                            <a:schemeClr val="tx1"/>
                          </a:solidFill>
                        </a:rPr>
                        <a:t>Schools keen to be a part of the provision pilots.</a:t>
                      </a:r>
                    </a:p>
                    <a:p>
                      <a:pPr marL="171450" indent="-171450">
                        <a:buFont typeface="Arial" panose="020B0604020202020204" pitchFamily="34" charset="0"/>
                        <a:buChar char="•"/>
                      </a:pPr>
                      <a:r>
                        <a:rPr lang="en-GB" sz="1200" b="1" baseline="0" dirty="0">
                          <a:solidFill>
                            <a:schemeClr val="tx1"/>
                          </a:solidFill>
                        </a:rPr>
                        <a:t>External agencies have praised the creative approach to supporting children with complex needs.</a:t>
                      </a:r>
                    </a:p>
                    <a:p>
                      <a:pPr marL="171450" indent="-171450">
                        <a:buFont typeface="Arial" panose="020B0604020202020204" pitchFamily="34" charset="0"/>
                        <a:buChar char="•"/>
                      </a:pPr>
                      <a:r>
                        <a:rPr lang="en-GB" sz="1200" b="1" baseline="0" dirty="0">
                          <a:solidFill>
                            <a:schemeClr val="tx1"/>
                          </a:solidFill>
                        </a:rPr>
                        <a:t>Staff voice has been positive regarding R2i framework and resources.</a:t>
                      </a:r>
                    </a:p>
                    <a:p>
                      <a:pPr marL="171450" indent="-171450">
                        <a:buFont typeface="Arial" panose="020B0604020202020204" pitchFamily="34" charset="0"/>
                        <a:buChar char="•"/>
                      </a:pPr>
                      <a:endParaRPr lang="en-GB" sz="1200" b="1"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556012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4116A-E6FC-38F4-C789-B69E891002F6}"/>
            </a:ext>
          </a:extLst>
        </p:cNvPr>
        <p:cNvGrpSpPr/>
        <p:nvPr/>
      </p:nvGrpSpPr>
      <p:grpSpPr>
        <a:xfrm>
          <a:off x="0" y="0"/>
          <a:ext cx="0" cy="0"/>
          <a:chOff x="0" y="0"/>
          <a:chExt cx="0" cy="0"/>
        </a:xfrm>
      </p:grpSpPr>
      <p:pic>
        <p:nvPicPr>
          <p:cNvPr id="4" name="Picture 3" descr="Trust Powerpoint 20163.jpg">
            <a:extLst>
              <a:ext uri="{FF2B5EF4-FFF2-40B4-BE49-F238E27FC236}">
                <a16:creationId xmlns:a16="http://schemas.microsoft.com/office/drawing/2014/main" id="{8C1EA063-57D8-467F-3AD5-2AD97B775B3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144000" cy="5832000"/>
          </a:xfrm>
          <a:prstGeom prst="rect">
            <a:avLst/>
          </a:prstGeom>
        </p:spPr>
      </p:pic>
      <p:sp>
        <p:nvSpPr>
          <p:cNvPr id="5" name="Title 1">
            <a:extLst>
              <a:ext uri="{FF2B5EF4-FFF2-40B4-BE49-F238E27FC236}">
                <a16:creationId xmlns:a16="http://schemas.microsoft.com/office/drawing/2014/main" id="{0159975B-EE7A-6E10-CD8F-E42096DBCD4B}"/>
              </a:ext>
            </a:extLst>
          </p:cNvPr>
          <p:cNvSpPr>
            <a:spLocks noGrp="1"/>
          </p:cNvSpPr>
          <p:nvPr>
            <p:ph type="title"/>
          </p:nvPr>
        </p:nvSpPr>
        <p:spPr>
          <a:xfrm>
            <a:off x="320033" y="-39283"/>
            <a:ext cx="8072550" cy="441826"/>
          </a:xfrm>
        </p:spPr>
        <p:txBody>
          <a:bodyPr>
            <a:normAutofit fontScale="90000"/>
          </a:bodyPr>
          <a:lstStyle/>
          <a:p>
            <a:br>
              <a:rPr lang="en-US" dirty="0">
                <a:solidFill>
                  <a:schemeClr val="bg1"/>
                </a:solidFill>
              </a:rPr>
            </a:br>
            <a:endParaRPr lang="en-US" dirty="0">
              <a:highlight>
                <a:srgbClr val="FFFF00"/>
              </a:highlight>
              <a:latin typeface="Abril Fatface" panose="02000503000000020003" pitchFamily="2" charset="0"/>
            </a:endParaRPr>
          </a:p>
        </p:txBody>
      </p:sp>
      <p:pic>
        <p:nvPicPr>
          <p:cNvPr id="2" name="Picture 1">
            <a:extLst>
              <a:ext uri="{FF2B5EF4-FFF2-40B4-BE49-F238E27FC236}">
                <a16:creationId xmlns:a16="http://schemas.microsoft.com/office/drawing/2014/main" id="{D8081C46-614E-984E-EE12-2589668FD524}"/>
              </a:ext>
            </a:extLst>
          </p:cNvPr>
          <p:cNvPicPr>
            <a:picLocks noChangeAspect="1"/>
          </p:cNvPicPr>
          <p:nvPr/>
        </p:nvPicPr>
        <p:blipFill>
          <a:blip r:embed="rId4"/>
          <a:stretch>
            <a:fillRect/>
          </a:stretch>
        </p:blipFill>
        <p:spPr>
          <a:xfrm>
            <a:off x="8191015" y="882001"/>
            <a:ext cx="805274" cy="672479"/>
          </a:xfrm>
          <a:prstGeom prst="rect">
            <a:avLst/>
          </a:prstGeom>
        </p:spPr>
      </p:pic>
      <p:sp>
        <p:nvSpPr>
          <p:cNvPr id="8" name="TextBox 7">
            <a:extLst>
              <a:ext uri="{FF2B5EF4-FFF2-40B4-BE49-F238E27FC236}">
                <a16:creationId xmlns:a16="http://schemas.microsoft.com/office/drawing/2014/main" id="{2305C0D8-AAEC-BC18-0FD8-D683F9016875}"/>
              </a:ext>
            </a:extLst>
          </p:cNvPr>
          <p:cNvSpPr txBox="1"/>
          <p:nvPr/>
        </p:nvSpPr>
        <p:spPr>
          <a:xfrm>
            <a:off x="128901" y="84515"/>
            <a:ext cx="9015099" cy="584775"/>
          </a:xfrm>
          <a:prstGeom prst="rect">
            <a:avLst/>
          </a:prstGeom>
          <a:noFill/>
        </p:spPr>
        <p:txBody>
          <a:bodyPr wrap="square" rtlCol="0">
            <a:spAutoFit/>
          </a:bodyPr>
          <a:lstStyle/>
          <a:p>
            <a:pPr algn="ctr"/>
            <a:r>
              <a:rPr lang="en-US" sz="3200" dirty="0">
                <a:solidFill>
                  <a:schemeClr val="bg1"/>
                </a:solidFill>
                <a:latin typeface="Abril Fatface" panose="02000503000000020003" pitchFamily="2" charset="0"/>
              </a:rPr>
              <a:t>Transform Trust Inclusion Strategy 2022-25</a:t>
            </a:r>
          </a:p>
        </p:txBody>
      </p:sp>
      <p:sp>
        <p:nvSpPr>
          <p:cNvPr id="3" name="TextBox 2">
            <a:extLst>
              <a:ext uri="{FF2B5EF4-FFF2-40B4-BE49-F238E27FC236}">
                <a16:creationId xmlns:a16="http://schemas.microsoft.com/office/drawing/2014/main" id="{4CE11B0A-030B-D17B-FADF-21565D77F327}"/>
              </a:ext>
            </a:extLst>
          </p:cNvPr>
          <p:cNvSpPr txBox="1"/>
          <p:nvPr/>
        </p:nvSpPr>
        <p:spPr>
          <a:xfrm>
            <a:off x="260253" y="973498"/>
            <a:ext cx="7930762" cy="646331"/>
          </a:xfrm>
          <a:prstGeom prst="rect">
            <a:avLst/>
          </a:prstGeom>
          <a:noFill/>
        </p:spPr>
        <p:txBody>
          <a:bodyPr wrap="square" rtlCol="0">
            <a:spAutoFit/>
          </a:bodyPr>
          <a:lstStyle/>
          <a:p>
            <a:r>
              <a:rPr lang="en-GB" b="1" dirty="0"/>
              <a:t>Objective 4: Excellence in provision for our most complex learners that intersect multiple vulnerable groups.</a:t>
            </a:r>
          </a:p>
        </p:txBody>
      </p:sp>
      <p:sp>
        <p:nvSpPr>
          <p:cNvPr id="9" name="TextBox 8">
            <a:extLst>
              <a:ext uri="{FF2B5EF4-FFF2-40B4-BE49-F238E27FC236}">
                <a16:creationId xmlns:a16="http://schemas.microsoft.com/office/drawing/2014/main" id="{BA5F5819-5A49-9023-36C6-29EAD88F9E5D}"/>
              </a:ext>
            </a:extLst>
          </p:cNvPr>
          <p:cNvSpPr txBox="1"/>
          <p:nvPr/>
        </p:nvSpPr>
        <p:spPr>
          <a:xfrm>
            <a:off x="260253" y="1503286"/>
            <a:ext cx="8736036" cy="307777"/>
          </a:xfrm>
          <a:prstGeom prst="rect">
            <a:avLst/>
          </a:prstGeom>
          <a:noFill/>
        </p:spPr>
        <p:txBody>
          <a:bodyPr wrap="square" rtlCol="0">
            <a:spAutoFit/>
          </a:bodyPr>
          <a:lstStyle/>
          <a:p>
            <a:r>
              <a:rPr lang="en-GB" sz="1400" b="1" dirty="0">
                <a:solidFill>
                  <a:srgbClr val="7030A0"/>
                </a:solidFill>
              </a:rPr>
              <a:t>Year 3 (2024-2025) Impact of the Strategy</a:t>
            </a:r>
          </a:p>
        </p:txBody>
      </p:sp>
      <p:graphicFrame>
        <p:nvGraphicFramePr>
          <p:cNvPr id="12" name="Table 11">
            <a:extLst>
              <a:ext uri="{FF2B5EF4-FFF2-40B4-BE49-F238E27FC236}">
                <a16:creationId xmlns:a16="http://schemas.microsoft.com/office/drawing/2014/main" id="{16101461-4C0A-04EF-FF16-ECABC5730CFB}"/>
              </a:ext>
            </a:extLst>
          </p:cNvPr>
          <p:cNvGraphicFramePr>
            <a:graphicFrameLocks noGrp="1"/>
          </p:cNvGraphicFramePr>
          <p:nvPr>
            <p:extLst>
              <p:ext uri="{D42A27DB-BD31-4B8C-83A1-F6EECF244321}">
                <p14:modId xmlns:p14="http://schemas.microsoft.com/office/powerpoint/2010/main" val="123283895"/>
              </p:ext>
            </p:extLst>
          </p:nvPr>
        </p:nvGraphicFramePr>
        <p:xfrm>
          <a:off x="320033" y="1780265"/>
          <a:ext cx="8380522" cy="3599771"/>
        </p:xfrm>
        <a:graphic>
          <a:graphicData uri="http://schemas.openxmlformats.org/drawingml/2006/table">
            <a:tbl>
              <a:tblPr firstRow="1" bandRow="1">
                <a:tableStyleId>{5C22544A-7EE6-4342-B048-85BDC9FD1C3A}</a:tableStyleId>
              </a:tblPr>
              <a:tblGrid>
                <a:gridCol w="5495279">
                  <a:extLst>
                    <a:ext uri="{9D8B030D-6E8A-4147-A177-3AD203B41FA5}">
                      <a16:colId xmlns:a16="http://schemas.microsoft.com/office/drawing/2014/main" val="3057297079"/>
                    </a:ext>
                  </a:extLst>
                </a:gridCol>
                <a:gridCol w="2885243">
                  <a:extLst>
                    <a:ext uri="{9D8B030D-6E8A-4147-A177-3AD203B41FA5}">
                      <a16:colId xmlns:a16="http://schemas.microsoft.com/office/drawing/2014/main" val="3473422310"/>
                    </a:ext>
                  </a:extLst>
                </a:gridCol>
              </a:tblGrid>
              <a:tr h="323171">
                <a:tc>
                  <a:txBody>
                    <a:bodyPr/>
                    <a:lstStyle/>
                    <a:p>
                      <a:r>
                        <a:rPr lang="en-GB" sz="1200" b="1" dirty="0">
                          <a:solidFill>
                            <a:schemeClr val="tx1"/>
                          </a:solidFill>
                        </a:rPr>
                        <a:t>What we have done: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sz="1200" b="1" dirty="0">
                          <a:solidFill>
                            <a:schemeClr val="tx1"/>
                          </a:solidFill>
                        </a:rPr>
                        <a:t>The 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934832122"/>
                  </a:ext>
                </a:extLst>
              </a:tr>
              <a:tr h="3107757">
                <a:tc>
                  <a:txBody>
                    <a:bodyPr/>
                    <a:lstStyle/>
                    <a:p>
                      <a:pPr marL="171450" indent="-171450">
                        <a:buFont typeface="Arial" panose="020B0604020202020204" pitchFamily="34" charset="0"/>
                        <a:buChar char="•"/>
                      </a:pPr>
                      <a:r>
                        <a:rPr lang="en-GB" sz="1100" b="0" baseline="0" dirty="0">
                          <a:solidFill>
                            <a:schemeClr val="tx1"/>
                          </a:solidFill>
                        </a:rPr>
                        <a:t>Self Evaluation has been created in collaboration with SENCOs on bespoke provisions.</a:t>
                      </a:r>
                    </a:p>
                    <a:p>
                      <a:pPr marL="171450" indent="-171450">
                        <a:buFont typeface="Arial" panose="020B0604020202020204" pitchFamily="34" charset="0"/>
                        <a:buChar char="•"/>
                      </a:pPr>
                      <a:r>
                        <a:rPr lang="en-GB" sz="1100" b="0" baseline="0" dirty="0">
                          <a:solidFill>
                            <a:schemeClr val="tx1"/>
                          </a:solidFill>
                        </a:rPr>
                        <a:t>Shared planning and resources from well established and effective provisions to support other schools to ensuring the best possible practice and provision.</a:t>
                      </a:r>
                    </a:p>
                    <a:p>
                      <a:pPr marL="171450" indent="-171450">
                        <a:buFont typeface="Arial" panose="020B0604020202020204" pitchFamily="34" charset="0"/>
                        <a:buChar char="•"/>
                      </a:pPr>
                      <a:r>
                        <a:rPr lang="en-GB" sz="1100" b="0" baseline="0" dirty="0">
                          <a:solidFill>
                            <a:schemeClr val="tx1"/>
                          </a:solidFill>
                        </a:rPr>
                        <a:t>Case studies have been shared as a way of communicating best practice.</a:t>
                      </a:r>
                    </a:p>
                    <a:p>
                      <a:pPr marL="171450" indent="-171450">
                        <a:buFont typeface="Arial" panose="020B0604020202020204" pitchFamily="34" charset="0"/>
                        <a:buChar char="•"/>
                      </a:pPr>
                      <a:r>
                        <a:rPr lang="en-GB" sz="1100" b="0" baseline="0" dirty="0">
                          <a:solidFill>
                            <a:schemeClr val="tx1"/>
                          </a:solidFill>
                        </a:rPr>
                        <a:t>Creation of bespoke Enhanced Provision reviews to QA provision for complex learners.</a:t>
                      </a:r>
                    </a:p>
                    <a:p>
                      <a:pPr marL="171450" indent="-171450">
                        <a:buFont typeface="Arial" panose="020B0604020202020204" pitchFamily="34" charset="0"/>
                        <a:buChar char="•"/>
                      </a:pPr>
                      <a:r>
                        <a:rPr lang="en-GB" sz="1100" b="0" baseline="0" dirty="0">
                          <a:solidFill>
                            <a:schemeClr val="tx1"/>
                          </a:solidFill>
                        </a:rPr>
                        <a:t>Enhanced Provision Panel continues to support the development of provision for individual children.</a:t>
                      </a:r>
                    </a:p>
                    <a:p>
                      <a:pPr marL="171450" indent="-171450">
                        <a:buFont typeface="Arial" panose="020B0604020202020204" pitchFamily="34" charset="0"/>
                        <a:buChar char="•"/>
                      </a:pPr>
                      <a:r>
                        <a:rPr lang="en-GB" sz="1100" b="0" baseline="0" dirty="0">
                          <a:solidFill>
                            <a:schemeClr val="tx1"/>
                          </a:solidFill>
                        </a:rPr>
                        <a:t>CPD offer has increased for complex needs and has included Gestalt Language Processing.</a:t>
                      </a:r>
                    </a:p>
                    <a:p>
                      <a:pPr marL="171450" indent="-171450">
                        <a:buFont typeface="Arial" panose="020B0604020202020204" pitchFamily="34" charset="0"/>
                        <a:buChar char="•"/>
                      </a:pPr>
                      <a:r>
                        <a:rPr lang="en-GB" sz="1100" b="0" baseline="0" dirty="0">
                          <a:solidFill>
                            <a:schemeClr val="tx1"/>
                          </a:solidFill>
                        </a:rPr>
                        <a:t>Research continues to be undertaken into models of alternative provisions.</a:t>
                      </a:r>
                    </a:p>
                    <a:p>
                      <a:pPr marL="171450" indent="-171450">
                        <a:buFont typeface="Arial" panose="020B0604020202020204" pitchFamily="34" charset="0"/>
                        <a:buChar char="•"/>
                      </a:pPr>
                      <a:r>
                        <a:rPr lang="en-GB" sz="1100" b="0" baseline="0" dirty="0">
                          <a:solidFill>
                            <a:schemeClr val="tx1"/>
                          </a:solidFill>
                        </a:rPr>
                        <a:t>Visit to Silver Linings and Freedom Foundation APs as QA and research.</a:t>
                      </a:r>
                    </a:p>
                    <a:p>
                      <a:pPr marL="171450" indent="-171450">
                        <a:buFont typeface="Arial" panose="020B0604020202020204" pitchFamily="34" charset="0"/>
                        <a:buChar char="•"/>
                      </a:pPr>
                      <a:r>
                        <a:rPr lang="en-GB" sz="1100" b="0" baseline="0" dirty="0">
                          <a:solidFill>
                            <a:schemeClr val="tx1"/>
                          </a:solidFill>
                        </a:rPr>
                        <a:t>Strategy meetings with external agencies – BST, Ed Psych Service, R2i leads to ensure our practice is the best it can be.</a:t>
                      </a:r>
                    </a:p>
                    <a:p>
                      <a:pPr marL="171450" indent="-171450">
                        <a:buFont typeface="Arial" panose="020B0604020202020204" pitchFamily="34" charset="0"/>
                        <a:buChar char="•"/>
                      </a:pPr>
                      <a:r>
                        <a:rPr lang="en-GB" sz="1100" b="0" baseline="0" dirty="0">
                          <a:solidFill>
                            <a:schemeClr val="tx1"/>
                          </a:solidFill>
                        </a:rPr>
                        <a:t>Supported schools with individual children with complex needs through SPACE and coaching models.</a:t>
                      </a:r>
                    </a:p>
                    <a:p>
                      <a:pPr marL="171450" indent="-171450">
                        <a:buFont typeface="Arial" panose="020B0604020202020204" pitchFamily="34" charset="0"/>
                        <a:buChar char="•"/>
                      </a:pPr>
                      <a:r>
                        <a:rPr lang="en-GB" sz="1100" b="0" baseline="0" dirty="0">
                          <a:solidFill>
                            <a:schemeClr val="tx1"/>
                          </a:solidFill>
                        </a:rPr>
                        <a:t>Support offered to schools following suspensions and follow up work to support provision.</a:t>
                      </a:r>
                    </a:p>
                    <a:p>
                      <a:pPr marL="171450" indent="-171450">
                        <a:buFont typeface="Arial" panose="020B0604020202020204" pitchFamily="34" charset="0"/>
                        <a:buChar char="•"/>
                      </a:pPr>
                      <a:r>
                        <a:rPr lang="en-GB" sz="1100" b="0" baseline="0" dirty="0">
                          <a:solidFill>
                            <a:schemeClr val="tx1"/>
                          </a:solidFill>
                        </a:rPr>
                        <a:t>Supported in the creation of and review of Enhanced Provisions, including planning.</a:t>
                      </a:r>
                    </a:p>
                    <a:p>
                      <a:pPr marL="171450" indent="-171450">
                        <a:buFont typeface="Arial" panose="020B0604020202020204" pitchFamily="34" charset="0"/>
                        <a:buChar char="•"/>
                      </a:pPr>
                      <a:r>
                        <a:rPr lang="en-GB" sz="1100" b="0" baseline="0" dirty="0">
                          <a:solidFill>
                            <a:schemeClr val="tx1"/>
                          </a:solidFill>
                        </a:rPr>
                        <a:t>Completion of the central partnership project with a focus on bespoke provisions</a:t>
                      </a:r>
                    </a:p>
                    <a:p>
                      <a:pPr marL="171450" indent="-171450">
                        <a:buFont typeface="Arial" panose="020B0604020202020204" pitchFamily="34" charset="0"/>
                        <a:buChar char="•"/>
                      </a:pPr>
                      <a:r>
                        <a:rPr lang="en-GB" sz="1100" b="0" baseline="0" dirty="0">
                          <a:solidFill>
                            <a:schemeClr val="tx1"/>
                          </a:solidFill>
                        </a:rPr>
                        <a:t>SPACE pilots completed.</a:t>
                      </a:r>
                    </a:p>
                    <a:p>
                      <a:pPr marL="171450" indent="-171450">
                        <a:buFont typeface="Arial" panose="020B0604020202020204" pitchFamily="34" charset="0"/>
                        <a:buChar char="•"/>
                      </a:pPr>
                      <a:r>
                        <a:rPr lang="en-GB" sz="1100" b="0" baseline="0" dirty="0">
                          <a:solidFill>
                            <a:schemeClr val="tx1"/>
                          </a:solidFill>
                        </a:rPr>
                        <a:t>Support staff training who work with the most vulnerable learners.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100" b="1" baseline="0" dirty="0">
                          <a:solidFill>
                            <a:schemeClr val="tx1"/>
                          </a:solidFill>
                        </a:rPr>
                        <a:t>Through the Enhanced Provision self evaluation, schools know the expectation regarding the effectiveness of provisions.</a:t>
                      </a:r>
                    </a:p>
                    <a:p>
                      <a:pPr marL="171450" indent="-171450">
                        <a:buFont typeface="Arial" panose="020B0604020202020204" pitchFamily="34" charset="0"/>
                        <a:buChar char="•"/>
                      </a:pPr>
                      <a:r>
                        <a:rPr lang="en-GB" sz="1100" b="1" baseline="0" dirty="0">
                          <a:solidFill>
                            <a:schemeClr val="tx1"/>
                          </a:solidFill>
                        </a:rPr>
                        <a:t>Trust has been approached to share self evaluation with LAs to inform their thoughts and practice</a:t>
                      </a:r>
                    </a:p>
                    <a:p>
                      <a:pPr marL="171450" indent="-171450">
                        <a:buFont typeface="Arial" panose="020B0604020202020204" pitchFamily="34" charset="0"/>
                        <a:buChar char="•"/>
                      </a:pPr>
                      <a:r>
                        <a:rPr lang="en-GB" sz="1100" b="1" baseline="0" dirty="0">
                          <a:solidFill>
                            <a:schemeClr val="tx1"/>
                          </a:solidFill>
                        </a:rPr>
                        <a:t>Reduction in permanent exclusions</a:t>
                      </a:r>
                    </a:p>
                    <a:p>
                      <a:pPr marL="171450" indent="-171450">
                        <a:buFont typeface="Arial" panose="020B0604020202020204" pitchFamily="34" charset="0"/>
                        <a:buChar char="•"/>
                      </a:pPr>
                      <a:r>
                        <a:rPr lang="en-GB" sz="1100" b="1" baseline="0" dirty="0">
                          <a:solidFill>
                            <a:schemeClr val="tx1"/>
                          </a:solidFill>
                        </a:rPr>
                        <a:t>Increased use of R2i to support with external agencies referrals and EHCP applications</a:t>
                      </a:r>
                    </a:p>
                    <a:p>
                      <a:pPr marL="171450" indent="-171450">
                        <a:buFont typeface="Arial" panose="020B0604020202020204" pitchFamily="34" charset="0"/>
                        <a:buChar char="•"/>
                      </a:pPr>
                      <a:r>
                        <a:rPr lang="en-GB" sz="1100" b="1" baseline="0">
                          <a:solidFill>
                            <a:schemeClr val="tx1"/>
                          </a:solidFill>
                        </a:rPr>
                        <a:t>Increase in </a:t>
                      </a:r>
                      <a:r>
                        <a:rPr lang="en-GB" sz="1100" b="1" baseline="0" dirty="0">
                          <a:solidFill>
                            <a:schemeClr val="tx1"/>
                          </a:solidFill>
                        </a:rPr>
                        <a:t>number of children coming to Trust schools through fair access with EHCPS due to recognition of inclusive provision.</a:t>
                      </a:r>
                    </a:p>
                    <a:p>
                      <a:pPr marL="171450" indent="-171450">
                        <a:buFont typeface="Arial" panose="020B0604020202020204" pitchFamily="34" charset="0"/>
                        <a:buChar char="•"/>
                      </a:pPr>
                      <a:r>
                        <a:rPr lang="en-GB" sz="1100" b="1" baseline="0" dirty="0">
                          <a:solidFill>
                            <a:schemeClr val="tx1"/>
                          </a:solidFill>
                        </a:rPr>
                        <a:t>Trust approached to share best practice by Local Authorities in recognition of our inclusive strategies</a:t>
                      </a:r>
                    </a:p>
                    <a:p>
                      <a:pPr marL="171450" indent="-171450">
                        <a:buFont typeface="Arial" panose="020B0604020202020204" pitchFamily="34" charset="0"/>
                        <a:buChar char="•"/>
                      </a:pPr>
                      <a:r>
                        <a:rPr lang="en-GB" sz="1100" b="1" baseline="0" dirty="0">
                          <a:solidFill>
                            <a:schemeClr val="tx1"/>
                          </a:solidFill>
                        </a:rPr>
                        <a:t>Feedback from schools regarding support has been positive.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8644850"/>
                  </a:ext>
                </a:extLst>
              </a:tr>
            </a:tbl>
          </a:graphicData>
        </a:graphic>
      </p:graphicFrame>
    </p:spTree>
    <p:extLst>
      <p:ext uri="{BB962C8B-B14F-4D97-AF65-F5344CB8AC3E}">
        <p14:creationId xmlns:p14="http://schemas.microsoft.com/office/powerpoint/2010/main" val="32860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69328bb-f954-48cd-b03c-04b3fcf64a8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170E2CB3D5494F88A9E39DC2DD1681" ma:contentTypeVersion="12" ma:contentTypeDescription="Create a new document." ma:contentTypeScope="" ma:versionID="53e9c1a9596e03810fd929b24227c81f">
  <xsd:schema xmlns:xsd="http://www.w3.org/2001/XMLSchema" xmlns:xs="http://www.w3.org/2001/XMLSchema" xmlns:p="http://schemas.microsoft.com/office/2006/metadata/properties" xmlns:ns2="b69328bb-f954-48cd-b03c-04b3fcf64a8b" targetNamespace="http://schemas.microsoft.com/office/2006/metadata/properties" ma:root="true" ma:fieldsID="eec412b65192486471be9cca7cb7f83d" ns2:_="">
    <xsd:import namespace="b69328bb-f954-48cd-b03c-04b3fcf64a8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9328bb-f954-48cd-b03c-04b3fcf64a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da12277-1e42-4a3a-bceb-361fc0e261e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9ABF33-3CDE-45CA-8912-98970351CE2F}">
  <ds:schemaRefs>
    <ds:schemaRef ds:uri="http://schemas.openxmlformats.org/package/2006/metadata/core-properties"/>
    <ds:schemaRef ds:uri="http://schemas.microsoft.com/office/infopath/2007/PartnerControls"/>
    <ds:schemaRef ds:uri="http://purl.org/dc/terms/"/>
    <ds:schemaRef ds:uri="http://purl.org/dc/elements/1.1/"/>
    <ds:schemaRef ds:uri="332ee82f-3531-44aa-9344-a25a71713a5b"/>
    <ds:schemaRef ds:uri="http://purl.org/dc/dcmitype/"/>
    <ds:schemaRef ds:uri="http://schemas.microsoft.com/office/2006/documentManagement/types"/>
    <ds:schemaRef ds:uri="http://schemas.microsoft.com/office/2006/metadata/properties"/>
    <ds:schemaRef ds:uri="http://www.w3.org/XML/1998/namespace"/>
    <ds:schemaRef ds:uri="b69328bb-f954-48cd-b03c-04b3fcf64a8b"/>
  </ds:schemaRefs>
</ds:datastoreItem>
</file>

<file path=customXml/itemProps2.xml><?xml version="1.0" encoding="utf-8"?>
<ds:datastoreItem xmlns:ds="http://schemas.openxmlformats.org/officeDocument/2006/customXml" ds:itemID="{BD02E00F-9521-4CE8-9EDF-7C07C93EF3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9328bb-f954-48cd-b03c-04b3fcf64a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EB3475-F1D5-428D-91F8-F6C66E368C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2659</TotalTime>
  <Words>4842</Words>
  <Application>Microsoft Office PowerPoint</Application>
  <PresentationFormat>Custom</PresentationFormat>
  <Paragraphs>430</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Abril Fatface</vt:lpstr>
      <vt:lpstr>Arial</vt:lpstr>
      <vt:lpstr>Calibri</vt:lpstr>
      <vt:lpstr>Calibri Light</vt:lpstr>
      <vt:lpstr>Office Theme</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Emma Hampton</cp:lastModifiedBy>
  <cp:revision>141</cp:revision>
  <cp:lastPrinted>2022-09-30T11:16:09Z</cp:lastPrinted>
  <dcterms:created xsi:type="dcterms:W3CDTF">2016-04-29T12:24:06Z</dcterms:created>
  <dcterms:modified xsi:type="dcterms:W3CDTF">2025-09-11T13:37:08Z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0x01010079170E2CB3D5494F88A9E39DC2DD1681</vt:lpwstr>
  </property>
</Properties>
</file>